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8" r:id="rId2"/>
    <p:sldId id="259" r:id="rId3"/>
    <p:sldId id="261" r:id="rId4"/>
    <p:sldId id="262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95739" autoAdjust="0"/>
  </p:normalViewPr>
  <p:slideViewPr>
    <p:cSldViewPr snapToGrid="0">
      <p:cViewPr varScale="1">
        <p:scale>
          <a:sx n="90" d="100"/>
          <a:sy n="90" d="100"/>
        </p:scale>
        <p:origin x="259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08672-C067-4896-8B86-354BB10A45F3}" type="datetimeFigureOut">
              <a:rPr lang="tr-TR" smtClean="0"/>
              <a:t>5.02.2020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D8DE91-6836-4AD0-A8E6-6EC1370415E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2942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8DE91-6836-4AD0-A8E6-6EC1370415EA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5589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8DE91-6836-4AD0-A8E6-6EC1370415EA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5683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67DF-6FA9-41B5-A5A2-B311FFFF4FAE}" type="datetimeFigureOut">
              <a:rPr lang="tr-TR" smtClean="0">
                <a:solidFill>
                  <a:srgbClr val="438086"/>
                </a:solidFill>
              </a:rPr>
              <a:pPr/>
              <a:t>5.02.2020</a:t>
            </a:fld>
            <a:endParaRPr lang="tr-TR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02F-CB70-495A-9F55-B8F0B315D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8757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67DF-6FA9-41B5-A5A2-B311FFFF4FAE}" type="datetimeFigureOut">
              <a:rPr lang="tr-TR" smtClean="0">
                <a:solidFill>
                  <a:srgbClr val="438086"/>
                </a:solidFill>
              </a:rPr>
              <a:pPr/>
              <a:t>5.02.2020</a:t>
            </a:fld>
            <a:endParaRPr lang="tr-TR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02F-CB70-495A-9F55-B8F0B315D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5451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67DF-6FA9-41B5-A5A2-B311FFFF4FAE}" type="datetimeFigureOut">
              <a:rPr lang="tr-TR" smtClean="0">
                <a:solidFill>
                  <a:srgbClr val="438086"/>
                </a:solidFill>
              </a:rPr>
              <a:pPr/>
              <a:t>5.02.2020</a:t>
            </a:fld>
            <a:endParaRPr lang="tr-TR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02F-CB70-495A-9F55-B8F0B315D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5859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67DF-6FA9-41B5-A5A2-B311FFFF4FAE}" type="datetimeFigureOut">
              <a:rPr lang="tr-TR" smtClean="0">
                <a:solidFill>
                  <a:srgbClr val="438086"/>
                </a:solidFill>
              </a:rPr>
              <a:pPr/>
              <a:t>5.02.2020</a:t>
            </a:fld>
            <a:endParaRPr lang="tr-TR">
              <a:solidFill>
                <a:srgbClr val="43808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3808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02F-CB70-495A-9F55-B8F0B315D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2529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67DF-6FA9-41B5-A5A2-B311FFFF4FAE}" type="datetimeFigureOut">
              <a:rPr lang="tr-TR" smtClean="0">
                <a:solidFill>
                  <a:srgbClr val="438086"/>
                </a:solidFill>
              </a:rPr>
              <a:pPr/>
              <a:t>5.02.2020</a:t>
            </a:fld>
            <a:endParaRPr lang="tr-TR">
              <a:solidFill>
                <a:srgbClr val="43808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3808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02F-CB70-495A-9F55-B8F0B315D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4579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67DF-6FA9-41B5-A5A2-B311FFFF4FAE}" type="datetimeFigureOut">
              <a:rPr lang="tr-TR" smtClean="0">
                <a:solidFill>
                  <a:srgbClr val="438086"/>
                </a:solidFill>
              </a:rPr>
              <a:pPr/>
              <a:t>5.02.2020</a:t>
            </a:fld>
            <a:endParaRPr lang="tr-TR">
              <a:solidFill>
                <a:srgbClr val="43808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3808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02F-CB70-495A-9F55-B8F0B315D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6600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67DF-6FA9-41B5-A5A2-B311FFFF4FAE}" type="datetimeFigureOut">
              <a:rPr lang="tr-TR" smtClean="0">
                <a:solidFill>
                  <a:srgbClr val="438086"/>
                </a:solidFill>
              </a:rPr>
              <a:pPr/>
              <a:t>5.02.2020</a:t>
            </a:fld>
            <a:endParaRPr lang="tr-TR">
              <a:solidFill>
                <a:srgbClr val="43808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3808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02F-CB70-495A-9F55-B8F0B315D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8357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67DF-6FA9-41B5-A5A2-B311FFFF4FAE}" type="datetimeFigureOut">
              <a:rPr lang="tr-TR" smtClean="0">
                <a:solidFill>
                  <a:srgbClr val="438086"/>
                </a:solidFill>
              </a:rPr>
              <a:pPr/>
              <a:t>5.02.2020</a:t>
            </a:fld>
            <a:endParaRPr lang="tr-TR">
              <a:solidFill>
                <a:srgbClr val="43808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3808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02F-CB70-495A-9F55-B8F0B315D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4048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67DF-6FA9-41B5-A5A2-B311FFFF4FAE}" type="datetimeFigureOut">
              <a:rPr lang="tr-TR" smtClean="0">
                <a:solidFill>
                  <a:srgbClr val="438086"/>
                </a:solidFill>
              </a:rPr>
              <a:pPr/>
              <a:t>5.02.2020</a:t>
            </a:fld>
            <a:endParaRPr lang="tr-TR">
              <a:solidFill>
                <a:srgbClr val="43808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3808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02F-CB70-495A-9F55-B8F0B315D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9210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67DF-6FA9-41B5-A5A2-B311FFFF4FAE}" type="datetimeFigureOut">
              <a:rPr lang="tr-TR" smtClean="0">
                <a:solidFill>
                  <a:srgbClr val="438086"/>
                </a:solidFill>
              </a:rPr>
              <a:pPr/>
              <a:t>5.02.2020</a:t>
            </a:fld>
            <a:endParaRPr lang="tr-TR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02F-CB70-495A-9F55-B8F0B315D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0577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67DF-6FA9-41B5-A5A2-B311FFFF4FAE}" type="datetimeFigureOut">
              <a:rPr lang="tr-TR" smtClean="0">
                <a:solidFill>
                  <a:srgbClr val="438086"/>
                </a:solidFill>
              </a:rPr>
              <a:pPr/>
              <a:t>5.02.2020</a:t>
            </a:fld>
            <a:endParaRPr lang="tr-TR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02F-CB70-495A-9F55-B8F0B315D4B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5317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67DF-6FA9-41B5-A5A2-B311FFFF4FAE}" type="datetimeFigureOut">
              <a:rPr lang="tr-TR" smtClean="0">
                <a:solidFill>
                  <a:srgbClr val="438086"/>
                </a:solidFill>
              </a:rPr>
              <a:pPr/>
              <a:t>5.02.2020</a:t>
            </a:fld>
            <a:endParaRPr lang="tr-TR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02F-CB70-495A-9F55-B8F0B315D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7469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67DF-6FA9-41B5-A5A2-B311FFFF4FAE}" type="datetimeFigureOut">
              <a:rPr lang="tr-TR" smtClean="0">
                <a:solidFill>
                  <a:srgbClr val="438086"/>
                </a:solidFill>
              </a:rPr>
              <a:pPr/>
              <a:t>5.02.2020</a:t>
            </a:fld>
            <a:endParaRPr lang="tr-TR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02F-CB70-495A-9F55-B8F0B315D4B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97207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67DF-6FA9-41B5-A5A2-B311FFFF4FAE}" type="datetimeFigureOut">
              <a:rPr lang="tr-TR" smtClean="0">
                <a:solidFill>
                  <a:srgbClr val="438086"/>
                </a:solidFill>
              </a:rPr>
              <a:pPr/>
              <a:t>5.02.2020</a:t>
            </a:fld>
            <a:endParaRPr lang="tr-TR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02F-CB70-495A-9F55-B8F0B315D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4855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67DF-6FA9-41B5-A5A2-B311FFFF4FAE}" type="datetimeFigureOut">
              <a:rPr lang="tr-TR" smtClean="0">
                <a:solidFill>
                  <a:srgbClr val="438086"/>
                </a:solidFill>
              </a:rPr>
              <a:pPr/>
              <a:t>5.02.2020</a:t>
            </a:fld>
            <a:endParaRPr lang="tr-TR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02F-CB70-495A-9F55-B8F0B315D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08147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67DF-6FA9-41B5-A5A2-B311FFFF4FAE}" type="datetimeFigureOut">
              <a:rPr lang="tr-TR" smtClean="0">
                <a:solidFill>
                  <a:srgbClr val="438086"/>
                </a:solidFill>
              </a:rPr>
              <a:pPr/>
              <a:t>5.02.2020</a:t>
            </a:fld>
            <a:endParaRPr lang="tr-TR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02F-CB70-495A-9F55-B8F0B315D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0001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167DF-6FA9-41B5-A5A2-B311FFFF4FAE}" type="datetimeFigureOut">
              <a:rPr lang="tr-TR" smtClean="0">
                <a:solidFill>
                  <a:srgbClr val="438086"/>
                </a:solidFill>
              </a:rPr>
              <a:pPr/>
              <a:t>5.02.2020</a:t>
            </a:fld>
            <a:endParaRPr lang="tr-TR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F6CC02F-CB70-495A-9F55-B8F0B315D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9746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9LTMDLDsL98&amp;t=23s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 smtClean="0"/>
              <a:t>Bitki Sistematiği</a:t>
            </a:r>
            <a:endParaRPr lang="tr-TR" b="1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2895600" y="3886200"/>
            <a:ext cx="6400800" cy="1198984"/>
          </a:xfrm>
        </p:spPr>
        <p:txBody>
          <a:bodyPr/>
          <a:lstStyle/>
          <a:p>
            <a:pPr algn="l"/>
            <a:r>
              <a:rPr lang="tr-TR" dirty="0" smtClean="0">
                <a:solidFill>
                  <a:schemeClr val="tx1"/>
                </a:solidFill>
              </a:rPr>
              <a:t>BÖLÜM 1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Bitki Sistemaği: Genel Bakış</a:t>
            </a:r>
          </a:p>
        </p:txBody>
      </p:sp>
      <p:pic>
        <p:nvPicPr>
          <p:cNvPr id="1026" name="Picture 2" descr="NKÜ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5520" y="260649"/>
            <a:ext cx="1872208" cy="1833843"/>
          </a:xfrm>
          <a:prstGeom prst="rect">
            <a:avLst/>
          </a:prstGeom>
          <a:noFill/>
        </p:spPr>
      </p:pic>
      <p:sp>
        <p:nvSpPr>
          <p:cNvPr id="5" name="4 Metin kutusu"/>
          <p:cNvSpPr txBox="1"/>
          <p:nvPr/>
        </p:nvSpPr>
        <p:spPr>
          <a:xfrm>
            <a:off x="2135560" y="5517233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prstClr val="black"/>
                </a:solidFill>
              </a:rPr>
              <a:t>Dersi Veren Öğretim Üyesi: </a:t>
            </a:r>
          </a:p>
          <a:p>
            <a:r>
              <a:rPr lang="tr-TR" dirty="0" smtClean="0">
                <a:solidFill>
                  <a:prstClr val="black"/>
                </a:solidFill>
              </a:rPr>
              <a:t>Prof. </a:t>
            </a:r>
            <a:r>
              <a:rPr lang="tr-TR" dirty="0">
                <a:solidFill>
                  <a:prstClr val="black"/>
                </a:solidFill>
              </a:rPr>
              <a:t>Dr. Evren CABİ</a:t>
            </a:r>
          </a:p>
        </p:txBody>
      </p:sp>
    </p:spTree>
    <p:extLst>
      <p:ext uri="{BB962C8B-B14F-4D97-AF65-F5344CB8AC3E}">
        <p14:creationId xmlns:p14="http://schemas.microsoft.com/office/powerpoint/2010/main" val="264247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6120" y="178514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tr-TR" sz="5400" dirty="0" smtClean="0"/>
              <a:t>Bitki Nedir ?</a:t>
            </a:r>
            <a:endParaRPr lang="tr-TR" sz="5400" dirty="0"/>
          </a:p>
        </p:txBody>
      </p:sp>
      <p:pic>
        <p:nvPicPr>
          <p:cNvPr id="3075" name="Picture 3" descr="\\10.12.16.56\NPTSLAB Server\TAGEM RAPOR\16 - 02.06.2019 Longoz_Kastro\IMG_17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425" y="1168713"/>
            <a:ext cx="4255365" cy="3187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etin kutusu 6"/>
          <p:cNvSpPr txBox="1"/>
          <p:nvPr/>
        </p:nvSpPr>
        <p:spPr>
          <a:xfrm>
            <a:off x="10016408" y="4094630"/>
            <a:ext cx="1583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i="1" dirty="0" err="1" smtClean="0"/>
              <a:t>Verbascum</a:t>
            </a:r>
            <a:r>
              <a:rPr lang="tr-TR" sz="1200" i="1" dirty="0" smtClean="0"/>
              <a:t> </a:t>
            </a:r>
            <a:r>
              <a:rPr lang="tr-TR" sz="1200" i="1" dirty="0" err="1" smtClean="0"/>
              <a:t>blattaria</a:t>
            </a:r>
            <a:endParaRPr lang="tr-TR" sz="1200" i="1" dirty="0"/>
          </a:p>
        </p:txBody>
      </p:sp>
      <p:pic>
        <p:nvPicPr>
          <p:cNvPr id="3077" name="Picture 5" descr="\\10.12.16.56\NPTSLAB Server\TAGEM RAPOR\15- 01.06.2019 - Kofçaz\IMG_12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27" y="1178701"/>
            <a:ext cx="4766310" cy="317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\\10.12.16.56\NPTSLAB Server\TAGEM RAPOR\15- 01.06.2019 - Kofçaz\IMG_138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469" y="3469993"/>
            <a:ext cx="4753463" cy="316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2677824" y="4086735"/>
            <a:ext cx="14286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i="1" dirty="0" err="1" smtClean="0"/>
              <a:t>Triticum</a:t>
            </a:r>
            <a:r>
              <a:rPr lang="tr-TR" sz="1200" i="1" dirty="0" smtClean="0"/>
              <a:t> </a:t>
            </a:r>
            <a:r>
              <a:rPr lang="tr-TR" sz="1200" i="1" dirty="0" err="1" smtClean="0"/>
              <a:t>aestivum</a:t>
            </a:r>
            <a:endParaRPr lang="tr-TR" sz="1400" i="1" dirty="0"/>
          </a:p>
        </p:txBody>
      </p:sp>
      <p:sp>
        <p:nvSpPr>
          <p:cNvPr id="8" name="Metin kutusu 7"/>
          <p:cNvSpPr txBox="1"/>
          <p:nvPr/>
        </p:nvSpPr>
        <p:spPr>
          <a:xfrm>
            <a:off x="6876697" y="6581001"/>
            <a:ext cx="1983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i="1" dirty="0" err="1"/>
              <a:t>Ornithogalum</a:t>
            </a:r>
            <a:r>
              <a:rPr lang="tr-TR" sz="1200" i="1" dirty="0"/>
              <a:t> </a:t>
            </a:r>
            <a:r>
              <a:rPr lang="tr-TR" sz="1200" i="1" dirty="0" err="1"/>
              <a:t>pyrenaicum</a:t>
            </a:r>
            <a:endParaRPr lang="tr-TR" sz="1200" i="1" dirty="0"/>
          </a:p>
        </p:txBody>
      </p:sp>
    </p:spTree>
    <p:extLst>
      <p:ext uri="{BB962C8B-B14F-4D97-AF65-F5344CB8AC3E}">
        <p14:creationId xmlns:p14="http://schemas.microsoft.com/office/powerpoint/2010/main" val="131413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pPr marL="0" indent="0">
              <a:buNone/>
            </a:pPr>
            <a:r>
              <a:rPr lang="tr-TR" sz="2800" dirty="0" smtClean="0"/>
              <a:t>Canlılar günümüzde üç domaine ayrılır: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sz="2800" dirty="0" smtClean="0"/>
              <a:t>Arkeler</a:t>
            </a:r>
          </a:p>
          <a:p>
            <a:r>
              <a:rPr lang="tr-TR" sz="2800" dirty="0" smtClean="0"/>
              <a:t>Bakteriler</a:t>
            </a:r>
          </a:p>
          <a:p>
            <a:r>
              <a:rPr lang="tr-TR" sz="2800" dirty="0" smtClean="0"/>
              <a:t>Ökaryotlar</a:t>
            </a:r>
            <a:endParaRPr lang="tr-TR" sz="28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000" dirty="0" smtClean="0"/>
              <a:t>Bitkiler ve Canlılığın Evrimi 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382907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349" y="471848"/>
            <a:ext cx="5036951" cy="5763852"/>
          </a:xfrm>
        </p:spPr>
        <p:txBody>
          <a:bodyPr>
            <a:normAutofit/>
          </a:bodyPr>
          <a:lstStyle/>
          <a:p>
            <a:r>
              <a:rPr lang="tr-TR" dirty="0" smtClean="0"/>
              <a:t>Arkeler ve Bakteriler </a:t>
            </a:r>
          </a:p>
          <a:p>
            <a:pPr marL="0" indent="0">
              <a:buNone/>
            </a:pPr>
            <a:r>
              <a:rPr lang="tr-TR" dirty="0" smtClean="0"/>
              <a:t>Halkasal DNA ihtiva eden,</a:t>
            </a:r>
          </a:p>
          <a:p>
            <a:pPr marL="0" indent="0">
              <a:buNone/>
            </a:pPr>
            <a:r>
              <a:rPr lang="tr-TR" dirty="0" smtClean="0"/>
              <a:t>Bölünme ile çoğalan </a:t>
            </a:r>
          </a:p>
          <a:p>
            <a:pPr marL="0" indent="0">
              <a:buNone/>
            </a:pPr>
            <a:r>
              <a:rPr lang="tr-TR" dirty="0" smtClean="0"/>
              <a:t>zarla çevrili organelleri bulunmayan </a:t>
            </a:r>
          </a:p>
          <a:p>
            <a:pPr marL="0" indent="0">
              <a:buNone/>
            </a:pPr>
            <a:r>
              <a:rPr lang="tr-TR" dirty="0" smtClean="0"/>
              <a:t>Genellikle tek hücreli yapıda canlılardır.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r>
              <a:rPr lang="tr-TR" dirty="0" smtClean="0"/>
              <a:t>Ökaryotlar</a:t>
            </a:r>
          </a:p>
          <a:p>
            <a:pPr marL="0" indent="0">
              <a:buNone/>
            </a:pPr>
            <a:r>
              <a:rPr lang="tr-TR" dirty="0" smtClean="0"/>
              <a:t>Doğrusal DNA (histon bağlı kromozomlar halinde organize olan) ihtiva eden</a:t>
            </a:r>
          </a:p>
          <a:p>
            <a:pPr marL="0" indent="0">
              <a:buNone/>
            </a:pPr>
            <a:r>
              <a:rPr lang="tr-TR" dirty="0" smtClean="0"/>
              <a:t>Mitoz ve genellikle Mayoz bölünme ile çoğalan</a:t>
            </a:r>
          </a:p>
          <a:p>
            <a:pPr marL="0" indent="0">
              <a:buNone/>
            </a:pPr>
            <a:r>
              <a:rPr lang="tr-TR" dirty="0" smtClean="0"/>
              <a:t>Hücre iskeleti yapaları ve zarla çevrili organelleri olan </a:t>
            </a:r>
          </a:p>
          <a:p>
            <a:pPr marL="0" indent="0">
              <a:buNone/>
            </a:pPr>
            <a:r>
              <a:rPr lang="tr-TR" dirty="0" smtClean="0"/>
              <a:t>Tek hücreli veya çok hücreli canlılardır</a:t>
            </a: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562" y="171450"/>
            <a:ext cx="6167438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062" y="3175000"/>
            <a:ext cx="6103938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40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337324"/>
            <a:ext cx="8724243" cy="5166508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309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912" y="309809"/>
            <a:ext cx="8596668" cy="2923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 smtClean="0"/>
              <a:t>Bazı tek hücreli bakteriler fotosentetik pigmentler içeren </a:t>
            </a:r>
            <a:r>
              <a:rPr lang="tr-TR" sz="2000" b="1" dirty="0" smtClean="0"/>
              <a:t>tilakoid</a:t>
            </a:r>
            <a:r>
              <a:rPr lang="tr-TR" sz="2000" dirty="0" smtClean="0"/>
              <a:t> olarak adlandırılan iç zar sistemlerine sahiptir. Bu tilakoid zarlar ile Su ve karbondioksit’i kullanarak fotosentez yaparlar. </a:t>
            </a:r>
          </a:p>
          <a:p>
            <a:pPr marL="0" indent="0">
              <a:buNone/>
            </a:pPr>
            <a:r>
              <a:rPr lang="tr-TR" sz="2000" dirty="0" smtClean="0"/>
              <a:t>Bazı ökaryotik canlılar da tilakoid zarları barındıran kloroplast yapıları ile fotosentez yapmaktadır.</a:t>
            </a:r>
          </a:p>
          <a:p>
            <a:pPr marL="0" indent="0">
              <a:buNone/>
            </a:pPr>
            <a:r>
              <a:rPr lang="tr-TR" sz="2000" dirty="0" smtClean="0"/>
              <a:t>Bu açıdan fotosentez yapan bakteriler ve ökaryotlar birbirlerine benzerlik gösterir.</a:t>
            </a:r>
            <a:endParaRPr lang="tr-TR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913" y="2514600"/>
            <a:ext cx="6643687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47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303" y="450760"/>
            <a:ext cx="8596668" cy="809938"/>
          </a:xfrm>
        </p:spPr>
        <p:txBody>
          <a:bodyPr>
            <a:normAutofit/>
          </a:bodyPr>
          <a:lstStyle/>
          <a:p>
            <a:pPr algn="ctr"/>
            <a:r>
              <a:rPr lang="tr-TR" sz="3200" dirty="0" smtClean="0"/>
              <a:t>Kloroplastın Evrimi ve Endosimbiyoz Teorisi</a:t>
            </a:r>
            <a:endParaRPr lang="tr-TR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35" y="1167583"/>
            <a:ext cx="8513033" cy="4892166"/>
          </a:xfrm>
        </p:spPr>
      </p:pic>
      <p:sp>
        <p:nvSpPr>
          <p:cNvPr id="3" name="Dikdörtgen 2"/>
          <p:cNvSpPr/>
          <p:nvPr/>
        </p:nvSpPr>
        <p:spPr>
          <a:xfrm>
            <a:off x="574303" y="6300801"/>
            <a:ext cx="6117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hlinkClick r:id="rId4"/>
              </a:rPr>
              <a:t>https://www.youtube.com/watch?v=9LTMDLDsL98&amp;t=23s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5828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1166"/>
          </a:xfrm>
        </p:spPr>
        <p:txBody>
          <a:bodyPr/>
          <a:lstStyle/>
          <a:p>
            <a:pPr algn="ctr"/>
            <a:r>
              <a:rPr lang="tr-TR" dirty="0" smtClean="0"/>
              <a:t>Karasal Bitkiler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52251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Yeşil bitkiler hem sucul olan ‘’yeşil algleri’’ hemde karasal bitkiler için kullanılan ve embriyofitler olarak bilinen bir grubu içine alır.</a:t>
            </a:r>
          </a:p>
          <a:p>
            <a:pPr marL="0" indent="0">
              <a:buNone/>
            </a:pPr>
            <a:r>
              <a:rPr lang="tr-TR" dirty="0" smtClean="0"/>
              <a:t>Yeryüzündeki bitkiler, sucul ortamdan karasal yaşama geçişte geçmişte kazanılan adaptasyonlar ve evrimsel yenilikleri bir arada bulundururlar. Bunlar; </a:t>
            </a:r>
          </a:p>
          <a:p>
            <a:r>
              <a:rPr lang="tr-TR" dirty="0" smtClean="0"/>
              <a:t>Dokuların kurumasını önlemede yardımcı olan dış bir kutikula tabakası</a:t>
            </a:r>
          </a:p>
          <a:p>
            <a:r>
              <a:rPr lang="tr-TR" dirty="0" smtClean="0"/>
              <a:t>Dışta koruyucu bir tabaka ile çevrili gametangiyumlar </a:t>
            </a:r>
          </a:p>
          <a:p>
            <a:r>
              <a:rPr lang="tr-TR" dirty="0" smtClean="0"/>
              <a:t>Başlangıçta olgun olmayan Embriyo olarak adalandırılan araya eklenmiş diploid bir faz (sporofit) içerirler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6807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99" y="-218941"/>
            <a:ext cx="7894750" cy="6244158"/>
          </a:xfrm>
        </p:spPr>
      </p:pic>
      <p:sp>
        <p:nvSpPr>
          <p:cNvPr id="7" name="TextBox 6"/>
          <p:cNvSpPr txBox="1"/>
          <p:nvPr/>
        </p:nvSpPr>
        <p:spPr>
          <a:xfrm>
            <a:off x="1996225" y="6025217"/>
            <a:ext cx="5834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Yeşil Bitkilerin Basitleştirilmiş Kladogramı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1153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0365" y="1362099"/>
            <a:ext cx="8596668" cy="3880773"/>
          </a:xfrm>
        </p:spPr>
        <p:txBody>
          <a:bodyPr/>
          <a:lstStyle/>
          <a:p>
            <a:r>
              <a:rPr lang="tr-TR" b="1" dirty="0" smtClean="0"/>
              <a:t>Botanik ve Bitki Bilimleri Arasındaki Farklılık</a:t>
            </a:r>
          </a:p>
          <a:p>
            <a:pPr marL="0" indent="0">
              <a:buNone/>
            </a:pPr>
            <a:r>
              <a:rPr lang="tr-TR" sz="2000" b="1" dirty="0" smtClean="0"/>
              <a:t>Bitki bilimleri </a:t>
            </a:r>
            <a:r>
              <a:rPr lang="tr-TR" dirty="0" smtClean="0"/>
              <a:t>karasal bitkilere denk olarak gösterilen bitkilerin çalışılmasıdır.</a:t>
            </a:r>
          </a:p>
          <a:p>
            <a:pPr marL="0" indent="0">
              <a:buNone/>
            </a:pPr>
            <a:r>
              <a:rPr lang="tr-TR" sz="2000" b="1" dirty="0" smtClean="0"/>
              <a:t>Botanik</a:t>
            </a:r>
            <a:r>
              <a:rPr lang="tr-TR" dirty="0" smtClean="0"/>
              <a:t> ise fotosentetik ökaryot canlıların yanı sıra hücre çeperi bulunmasından dolayı mantarlar ve eskiden mantar olarak olarak değerlendirilmiş sporlarla üreyen ökaryotik organizmaların çalışılmasıdır.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Bu nedenle botanik, bitki bilimlerinden daha geniş bir kapsama sahiptir. Bu nedenle hem botaniğin hem de bitki bilimlerinin çalışma alanı olarak onaylanması yararlı olabilir.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7915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Sistematik Nedir?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28147"/>
            <a:ext cx="4229517" cy="3880773"/>
          </a:xfrm>
        </p:spPr>
        <p:txBody>
          <a:bodyPr/>
          <a:lstStyle/>
          <a:p>
            <a:pPr algn="just"/>
            <a:r>
              <a:rPr lang="tr-TR" dirty="0" smtClean="0"/>
              <a:t>Taksonomi</a:t>
            </a:r>
          </a:p>
          <a:p>
            <a:pPr algn="just"/>
            <a:r>
              <a:rPr lang="tr-TR" dirty="0" err="1" smtClean="0"/>
              <a:t>Deskripsiyon</a:t>
            </a:r>
            <a:endParaRPr lang="tr-TR" dirty="0" smtClean="0"/>
          </a:p>
          <a:p>
            <a:pPr algn="just"/>
            <a:r>
              <a:rPr lang="tr-TR" dirty="0" err="1" smtClean="0"/>
              <a:t>Identifikasyon</a:t>
            </a:r>
            <a:endParaRPr lang="tr-TR" dirty="0" smtClean="0"/>
          </a:p>
          <a:p>
            <a:pPr algn="just"/>
            <a:r>
              <a:rPr lang="tr-TR" dirty="0" err="1" smtClean="0"/>
              <a:t>Nomenklatür</a:t>
            </a:r>
            <a:endParaRPr lang="tr-TR" dirty="0" smtClean="0"/>
          </a:p>
          <a:p>
            <a:pPr algn="just"/>
            <a:r>
              <a:rPr lang="tr-TR" dirty="0" err="1" smtClean="0"/>
              <a:t>Sınıflandırma’yı</a:t>
            </a:r>
            <a:r>
              <a:rPr lang="tr-TR" dirty="0" smtClean="0"/>
              <a:t> kullanarak evrimin ve </a:t>
            </a:r>
            <a:r>
              <a:rPr lang="tr-TR" dirty="0" err="1" smtClean="0"/>
              <a:t>filogeninin</a:t>
            </a:r>
            <a:r>
              <a:rPr lang="tr-TR" dirty="0" smtClean="0"/>
              <a:t> tarihini yeniden oluşturan bir bilimdir.</a:t>
            </a:r>
          </a:p>
        </p:txBody>
      </p:sp>
      <p:pic>
        <p:nvPicPr>
          <p:cNvPr id="1026" name="Picture 2" descr="Image result for taxonom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186" y="721558"/>
            <a:ext cx="3515932" cy="2812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580" y="4134118"/>
            <a:ext cx="2771504" cy="2534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description pla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128" y="3705016"/>
            <a:ext cx="3671990" cy="275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55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Evrim nedir?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719645"/>
            <a:ext cx="4590125" cy="388077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dirty="0" smtClean="0"/>
              <a:t>En geniş anlamda evrim değişim anlamına gelir ve yaklaşık 14 milyar yıl önce evrenin ilk oluşumundan beri meydana gelen birikmiş değişiklikler olarak görülebilir.</a:t>
            </a:r>
          </a:p>
          <a:p>
            <a:pPr algn="just"/>
            <a:r>
              <a:rPr lang="tr-TR" dirty="0" smtClean="0"/>
              <a:t>Evrimin genel birimleri popülasyonlar ve türlerdir. </a:t>
            </a:r>
          </a:p>
          <a:p>
            <a:pPr algn="just"/>
            <a:r>
              <a:rPr lang="tr-TR" dirty="0" smtClean="0"/>
              <a:t>Popülasyon genellikle coğrafi olarak sınırlandırılmış bir alanda aynı türe ait ve tipik olarak önemli bir miktarda gen değişimine sahip bireyler topluluğudur.</a:t>
            </a:r>
          </a:p>
          <a:p>
            <a:pPr algn="just"/>
            <a:r>
              <a:rPr lang="tr-TR" dirty="0" smtClean="0"/>
              <a:t>Tür birbirlerine çeşitli kıstaslar ile ilişkili olan ve bu tip diğer gruplardan evrimsel olarak ayrılmış popülasyon grubudur.</a:t>
            </a:r>
            <a:endParaRPr lang="tr-TR" dirty="0"/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854" y="544511"/>
            <a:ext cx="2986870" cy="48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84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Evrim nasıl meydana gelir?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658313"/>
            <a:ext cx="8596668" cy="3880773"/>
          </a:xfrm>
        </p:spPr>
        <p:txBody>
          <a:bodyPr/>
          <a:lstStyle/>
          <a:p>
            <a:r>
              <a:rPr lang="tr-TR" dirty="0" smtClean="0"/>
              <a:t>Genetik akış</a:t>
            </a:r>
          </a:p>
          <a:p>
            <a:r>
              <a:rPr lang="tr-TR" dirty="0" smtClean="0"/>
              <a:t>Doğal seleksiyon </a:t>
            </a:r>
          </a:p>
          <a:p>
            <a:r>
              <a:rPr lang="tr-TR" dirty="0" smtClean="0"/>
              <a:t>Doğal seleksiyon sonucu adaptasyon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94" y="3598699"/>
            <a:ext cx="3914775" cy="25908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668" y="3874924"/>
            <a:ext cx="3914775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07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Taksonomi nedir?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516645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Taksonomi 4 bileşen içeren sistematiğin ana kısmıdır.</a:t>
            </a:r>
          </a:p>
          <a:p>
            <a:r>
              <a:rPr lang="tr-TR" dirty="0" smtClean="0"/>
              <a:t>Tanımlama (</a:t>
            </a:r>
            <a:r>
              <a:rPr lang="tr-TR" dirty="0" err="1" smtClean="0"/>
              <a:t>Deskripsiyon</a:t>
            </a:r>
            <a:r>
              <a:rPr lang="tr-TR" dirty="0" smtClean="0"/>
              <a:t>)</a:t>
            </a:r>
          </a:p>
          <a:p>
            <a:r>
              <a:rPr lang="tr-TR" dirty="0" smtClean="0"/>
              <a:t>Tanıma (</a:t>
            </a:r>
            <a:r>
              <a:rPr lang="tr-TR" dirty="0" err="1" smtClean="0"/>
              <a:t>Identification</a:t>
            </a:r>
            <a:r>
              <a:rPr lang="tr-TR" dirty="0" smtClean="0"/>
              <a:t>)</a:t>
            </a:r>
          </a:p>
          <a:p>
            <a:r>
              <a:rPr lang="tr-TR" dirty="0" smtClean="0"/>
              <a:t>İsimlendirme (</a:t>
            </a:r>
            <a:r>
              <a:rPr lang="tr-TR" dirty="0" err="1" smtClean="0"/>
              <a:t>Nomenklatür</a:t>
            </a:r>
            <a:r>
              <a:rPr lang="tr-TR" dirty="0"/>
              <a:t>)</a:t>
            </a:r>
            <a:endParaRPr lang="tr-TR" dirty="0" smtClean="0"/>
          </a:p>
          <a:p>
            <a:r>
              <a:rPr lang="tr-TR" dirty="0" smtClean="0"/>
              <a:t>Sınıflandırma (</a:t>
            </a:r>
            <a:r>
              <a:rPr lang="tr-TR" dirty="0" err="1" smtClean="0"/>
              <a:t>Classification</a:t>
            </a:r>
            <a:r>
              <a:rPr lang="tr-TR" dirty="0" smtClean="0"/>
              <a:t>)</a:t>
            </a:r>
          </a:p>
        </p:txBody>
      </p:sp>
      <p:pic>
        <p:nvPicPr>
          <p:cNvPr id="2050" name="Picture 2" descr="Image result for plant taxonom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1" t="4237" r="14019"/>
          <a:stretch/>
        </p:blipFill>
        <p:spPr bwMode="auto">
          <a:xfrm>
            <a:off x="4314423" y="2150773"/>
            <a:ext cx="4378816" cy="445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287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Tanımlama</a:t>
            </a:r>
            <a:endParaRPr lang="tr-TR" dirty="0"/>
          </a:p>
        </p:txBody>
      </p:sp>
      <p:pic>
        <p:nvPicPr>
          <p:cNvPr id="3076" name="Picture 4" descr="Image result for verbasc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1562100"/>
            <a:ext cx="3124284" cy="367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salv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952" y="1562100"/>
            <a:ext cx="2755050" cy="367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Düz Ok Bağlayıcısı 4"/>
          <p:cNvCxnSpPr/>
          <p:nvPr/>
        </p:nvCxnSpPr>
        <p:spPr>
          <a:xfrm flipV="1">
            <a:off x="2239476" y="2112135"/>
            <a:ext cx="2126462" cy="7727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kutusu 5"/>
          <p:cNvSpPr txBox="1"/>
          <p:nvPr/>
        </p:nvSpPr>
        <p:spPr>
          <a:xfrm>
            <a:off x="4365938" y="1927469"/>
            <a:ext cx="1493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Sarı</a:t>
            </a:r>
            <a:endParaRPr lang="tr-TR" dirty="0"/>
          </a:p>
        </p:txBody>
      </p:sp>
      <p:cxnSp>
        <p:nvCxnSpPr>
          <p:cNvPr id="8" name="Düz Ok Bağlayıcısı 7"/>
          <p:cNvCxnSpPr/>
          <p:nvPr/>
        </p:nvCxnSpPr>
        <p:spPr>
          <a:xfrm flipH="1">
            <a:off x="5859887" y="3193961"/>
            <a:ext cx="2036590" cy="3606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etin kutusu 8"/>
          <p:cNvSpPr txBox="1"/>
          <p:nvPr/>
        </p:nvSpPr>
        <p:spPr>
          <a:xfrm>
            <a:off x="4863483" y="3400651"/>
            <a:ext cx="1157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Lacivert</a:t>
            </a:r>
          </a:p>
        </p:txBody>
      </p:sp>
      <p:pic>
        <p:nvPicPr>
          <p:cNvPr id="3080" name="Picture 8" descr="Image result for yaprak tipler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136" y="4287633"/>
            <a:ext cx="5624797" cy="267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311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Tanıma</a:t>
            </a:r>
            <a:endParaRPr lang="tr-TR" dirty="0"/>
          </a:p>
        </p:txBody>
      </p:sp>
      <p:pic>
        <p:nvPicPr>
          <p:cNvPr id="4098" name="Picture 2" descr="Image result for plant identifi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55" y="1454976"/>
            <a:ext cx="4829808" cy="320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flora of turk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340" y="4662152"/>
            <a:ext cx="3682328" cy="2086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475" y="1454976"/>
            <a:ext cx="3076010" cy="399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565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İsimlendirme</a:t>
            </a:r>
            <a:endParaRPr lang="tr-TR" dirty="0"/>
          </a:p>
        </p:txBody>
      </p:sp>
      <p:pic>
        <p:nvPicPr>
          <p:cNvPr id="5122" name="Picture 2" descr="Image result for ICN pla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96" y="1416675"/>
            <a:ext cx="2996127" cy="483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carl von lin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913" y="525371"/>
            <a:ext cx="2664899" cy="266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species plantar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422" y="3493440"/>
            <a:ext cx="1962864" cy="3203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052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Sınıflandırma</a:t>
            </a:r>
            <a:endParaRPr lang="tr-TR" dirty="0"/>
          </a:p>
        </p:txBody>
      </p:sp>
      <p:pic>
        <p:nvPicPr>
          <p:cNvPr id="6146" name="Picture 2" descr="Image result for plant classifi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130" y="1405105"/>
            <a:ext cx="6589274" cy="256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result for plant classification hierarch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69" y="4231061"/>
            <a:ext cx="3173449" cy="238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Related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831" y="4231061"/>
            <a:ext cx="3036551" cy="227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192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Filogeni</a:t>
            </a:r>
            <a:r>
              <a:rPr lang="tr-TR" dirty="0" smtClean="0"/>
              <a:t> nedir?</a:t>
            </a:r>
            <a:endParaRPr lang="tr-TR" dirty="0"/>
          </a:p>
        </p:txBody>
      </p:sp>
      <p:pic>
        <p:nvPicPr>
          <p:cNvPr id="717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26" y="1453504"/>
            <a:ext cx="4725518" cy="4992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phylogen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852" y="1659981"/>
            <a:ext cx="3883430" cy="359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908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95321" y="2703871"/>
            <a:ext cx="8596668" cy="1320800"/>
          </a:xfrm>
        </p:spPr>
        <p:txBody>
          <a:bodyPr/>
          <a:lstStyle/>
          <a:p>
            <a:r>
              <a:rPr lang="tr-TR" dirty="0" smtClean="0"/>
              <a:t>SİSTEMATİK NEDEN ÇALIŞILMALIDIR? </a:t>
            </a:r>
            <a:r>
              <a:rPr lang="tr-TR" dirty="0" smtClean="0">
                <a:sym typeface="Wingdings" panose="05000000000000000000" pitchFamily="2" charset="2"/>
              </a:rPr>
              <a:t>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30892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817</TotalTime>
  <Words>450</Words>
  <Application>Microsoft Office PowerPoint</Application>
  <PresentationFormat>Geniş ekran</PresentationFormat>
  <Paragraphs>76</Paragraphs>
  <Slides>20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6" baseType="lpstr">
      <vt:lpstr>Arial</vt:lpstr>
      <vt:lpstr>Calibri</vt:lpstr>
      <vt:lpstr>Trebuchet MS</vt:lpstr>
      <vt:lpstr>Wingdings</vt:lpstr>
      <vt:lpstr>Wingdings 3</vt:lpstr>
      <vt:lpstr>Facet</vt:lpstr>
      <vt:lpstr>Bitki Sistematiği</vt:lpstr>
      <vt:lpstr>Bitki Nedir ?</vt:lpstr>
      <vt:lpstr>Bitkiler ve Canlılığın Evrimi </vt:lpstr>
      <vt:lpstr>PowerPoint Sunusu</vt:lpstr>
      <vt:lpstr>PowerPoint Sunusu</vt:lpstr>
      <vt:lpstr>PowerPoint Sunusu</vt:lpstr>
      <vt:lpstr>Kloroplastın Evrimi ve Endosimbiyoz Teorisi</vt:lpstr>
      <vt:lpstr>Karasal Bitkiler</vt:lpstr>
      <vt:lpstr>PowerPoint Sunusu</vt:lpstr>
      <vt:lpstr>PowerPoint Sunusu</vt:lpstr>
      <vt:lpstr>Sistematik Nedir?</vt:lpstr>
      <vt:lpstr>Evrim nedir?</vt:lpstr>
      <vt:lpstr>Evrim nasıl meydana gelir?</vt:lpstr>
      <vt:lpstr>Taksonomi nedir?</vt:lpstr>
      <vt:lpstr>Tanımlama</vt:lpstr>
      <vt:lpstr>Tanıma</vt:lpstr>
      <vt:lpstr>İsimlendirme</vt:lpstr>
      <vt:lpstr>Sınıflandırma</vt:lpstr>
      <vt:lpstr>Filogeni nedir?</vt:lpstr>
      <vt:lpstr>SİSTEMATİK NEDEN ÇALIŞILMALIDIR? 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Bitki Sistematiği</dc:title>
  <dc:creator>Kürşad İldeniz</dc:creator>
  <cp:lastModifiedBy>Ogün Demir</cp:lastModifiedBy>
  <cp:revision>33</cp:revision>
  <dcterms:created xsi:type="dcterms:W3CDTF">2019-02-20T00:28:14Z</dcterms:created>
  <dcterms:modified xsi:type="dcterms:W3CDTF">2020-02-05T00:49:31Z</dcterms:modified>
</cp:coreProperties>
</file>