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9" r:id="rId2"/>
  </p:sldMasterIdLst>
  <p:notesMasterIdLst>
    <p:notesMasterId r:id="rId47"/>
  </p:notesMasterIdLst>
  <p:sldIdLst>
    <p:sldId id="256" r:id="rId3"/>
    <p:sldId id="313" r:id="rId4"/>
    <p:sldId id="314" r:id="rId5"/>
    <p:sldId id="267" r:id="rId6"/>
    <p:sldId id="284" r:id="rId7"/>
    <p:sldId id="321" r:id="rId8"/>
    <p:sldId id="322" r:id="rId9"/>
    <p:sldId id="320" r:id="rId10"/>
    <p:sldId id="269" r:id="rId11"/>
    <p:sldId id="283" r:id="rId12"/>
    <p:sldId id="263" r:id="rId13"/>
    <p:sldId id="286" r:id="rId14"/>
    <p:sldId id="265" r:id="rId15"/>
    <p:sldId id="315" r:id="rId16"/>
    <p:sldId id="292" r:id="rId17"/>
    <p:sldId id="324" r:id="rId18"/>
    <p:sldId id="307" r:id="rId19"/>
    <p:sldId id="309" r:id="rId20"/>
    <p:sldId id="310" r:id="rId21"/>
    <p:sldId id="288" r:id="rId22"/>
    <p:sldId id="311" r:id="rId23"/>
    <p:sldId id="308" r:id="rId24"/>
    <p:sldId id="312" r:id="rId25"/>
    <p:sldId id="304" r:id="rId26"/>
    <p:sldId id="323" r:id="rId27"/>
    <p:sldId id="305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273" r:id="rId39"/>
    <p:sldId id="274" r:id="rId40"/>
    <p:sldId id="275" r:id="rId41"/>
    <p:sldId id="306" r:id="rId42"/>
    <p:sldId id="276" r:id="rId43"/>
    <p:sldId id="277" r:id="rId44"/>
    <p:sldId id="278" r:id="rId45"/>
    <p:sldId id="279" r:id="rId4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Açık Stil 1 - Vurgu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301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91A82-2EC2-4BD2-A0DE-A9B2459FA896}" type="datetimeFigureOut">
              <a:rPr lang="tr-TR" smtClean="0"/>
              <a:t>27.02.2020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8C0CA-8EFB-4150-B1D8-63CDECB2A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9738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Triticum</a:t>
            </a:r>
            <a:r>
              <a:rPr lang="tr-TR" dirty="0" smtClean="0"/>
              <a:t> </a:t>
            </a:r>
            <a:r>
              <a:rPr lang="tr-TR" dirty="0" err="1" smtClean="0"/>
              <a:t>spp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4D72D-ABBD-43BA-B770-C3A23F6FCF0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8077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702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5049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9895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722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92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234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2123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753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390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886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5253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81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8744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4072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8512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5491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8488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2999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4273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463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6493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70326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60695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98836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78469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1807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6215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546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55C7B-EFB9-4F3A-84CA-EDBA440D3B5F}" type="datetimeFigureOut">
              <a:rPr lang="tr-TR" smtClean="0"/>
              <a:pPr/>
              <a:t>27.02.2020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8801C-82CD-497A-AA4D-7A17D14A12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045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371600" y="1556792"/>
            <a:ext cx="5826719" cy="1646302"/>
          </a:xfrm>
        </p:spPr>
        <p:txBody>
          <a:bodyPr/>
          <a:lstStyle/>
          <a:p>
            <a:r>
              <a:rPr lang="tr-TR" b="1" dirty="0" smtClean="0"/>
              <a:t>Bitki Sistematiği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99592" y="3573016"/>
            <a:ext cx="6400800" cy="1198984"/>
          </a:xfrm>
        </p:spPr>
        <p:txBody>
          <a:bodyPr>
            <a:normAutofit/>
          </a:bodyPr>
          <a:lstStyle/>
          <a:p>
            <a:r>
              <a:rPr lang="tr-TR" dirty="0" smtClean="0"/>
              <a:t>BÖLÜM </a:t>
            </a:r>
            <a:r>
              <a:rPr lang="tr-TR" dirty="0" smtClean="0"/>
              <a:t>15-16-17-18</a:t>
            </a:r>
          </a:p>
          <a:p>
            <a:r>
              <a:rPr lang="tr-TR" dirty="0" smtClean="0"/>
              <a:t>BİTKİLERİN </a:t>
            </a:r>
            <a:r>
              <a:rPr lang="tr-TR" dirty="0" smtClean="0"/>
              <a:t>İSİMLENDİRİLMESİ VE SINIFLANDIRILMASI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611560" y="551723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Dersi Veren Öğretim Üyesi: </a:t>
            </a:r>
          </a:p>
          <a:p>
            <a:r>
              <a:rPr lang="tr-TR" dirty="0" smtClean="0"/>
              <a:t>Prof. Dr. Evren CABİ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86700" cy="687610"/>
          </a:xfrm>
        </p:spPr>
        <p:txBody>
          <a:bodyPr/>
          <a:lstStyle/>
          <a:p>
            <a:pPr algn="ctr"/>
            <a:r>
              <a:rPr lang="tr-TR" dirty="0" smtClean="0"/>
              <a:t>Bitkilerin İsimlendirilmesi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3855374" y="86278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SÜSEN</a:t>
            </a:r>
            <a:endParaRPr lang="tr-TR" sz="24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Image result for Iris albica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17" y="4449918"/>
            <a:ext cx="3210776" cy="240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Iris foetidissi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17" y="1407827"/>
            <a:ext cx="3795301" cy="253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Iris pumil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00948"/>
            <a:ext cx="3410097" cy="454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658148" y="1429067"/>
            <a:ext cx="1457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i="1" dirty="0" err="1">
                <a:solidFill>
                  <a:srgbClr val="FF0000"/>
                </a:solidFill>
                <a:latin typeface="Segoe UI" panose="020B0502040204020203" pitchFamily="34" charset="0"/>
              </a:rPr>
              <a:t>Iris</a:t>
            </a:r>
            <a:r>
              <a:rPr lang="tr-TR" i="1" dirty="0">
                <a:solidFill>
                  <a:srgbClr val="FF0000"/>
                </a:solidFill>
                <a:latin typeface="Segoe UI" panose="020B0502040204020203" pitchFamily="34" charset="0"/>
              </a:rPr>
              <a:t> </a:t>
            </a:r>
            <a:r>
              <a:rPr lang="tr-TR" i="1" dirty="0" err="1">
                <a:solidFill>
                  <a:srgbClr val="FF0000"/>
                </a:solidFill>
                <a:latin typeface="Segoe UI" panose="020B0502040204020203" pitchFamily="34" charset="0"/>
              </a:rPr>
              <a:t>pumila</a:t>
            </a:r>
            <a:r>
              <a:rPr lang="tr-TR" i="1" dirty="0">
                <a:solidFill>
                  <a:srgbClr val="FF0000"/>
                </a:solidFill>
                <a:latin typeface="Segoe UI" panose="020B0502040204020203" pitchFamily="34" charset="0"/>
              </a:rPr>
              <a:t> </a:t>
            </a:r>
            <a:r>
              <a:rPr lang="tr-TR" dirty="0">
                <a:solidFill>
                  <a:srgbClr val="FF0000"/>
                </a:solidFill>
                <a:latin typeface="Segoe UI" panose="020B0502040204020203" pitchFamily="34" charset="0"/>
              </a:rPr>
              <a:t>L.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6444208" y="407434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i="1" dirty="0" err="1">
                <a:solidFill>
                  <a:srgbClr val="FF0000"/>
                </a:solidFill>
              </a:rPr>
              <a:t>Iris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albicans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Lange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924407" y="1073765"/>
            <a:ext cx="1984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i="1" dirty="0" err="1">
                <a:solidFill>
                  <a:srgbClr val="FF0000"/>
                </a:solidFill>
                <a:latin typeface="Segoe UI" panose="020B0502040204020203" pitchFamily="34" charset="0"/>
              </a:rPr>
              <a:t>Iris</a:t>
            </a:r>
            <a:r>
              <a:rPr lang="tr-TR" i="1" dirty="0">
                <a:solidFill>
                  <a:srgbClr val="FF0000"/>
                </a:solidFill>
                <a:latin typeface="Segoe UI" panose="020B0502040204020203" pitchFamily="34" charset="0"/>
              </a:rPr>
              <a:t> </a:t>
            </a:r>
            <a:r>
              <a:rPr lang="tr-TR" i="1" dirty="0" err="1">
                <a:solidFill>
                  <a:srgbClr val="FF0000"/>
                </a:solidFill>
                <a:latin typeface="Segoe UI" panose="020B0502040204020203" pitchFamily="34" charset="0"/>
              </a:rPr>
              <a:t>foetidissima</a:t>
            </a:r>
            <a:r>
              <a:rPr lang="tr-TR" i="1" dirty="0">
                <a:solidFill>
                  <a:srgbClr val="FF0000"/>
                </a:solidFill>
                <a:latin typeface="Segoe UI" panose="020B0502040204020203" pitchFamily="34" charset="0"/>
              </a:rPr>
              <a:t> </a:t>
            </a:r>
            <a:r>
              <a:rPr lang="tr-TR" dirty="0">
                <a:solidFill>
                  <a:srgbClr val="FF0000"/>
                </a:solidFill>
                <a:latin typeface="Segoe UI" panose="020B0502040204020203" pitchFamily="34" charset="0"/>
              </a:rPr>
              <a:t>L.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65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4211960" y="548680"/>
            <a:ext cx="1532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OT/ÇİMEN</a:t>
            </a:r>
            <a:endParaRPr lang="tr-TR" sz="2400" b="1" dirty="0">
              <a:solidFill>
                <a:srgbClr val="FF0000"/>
              </a:solidFill>
            </a:endParaRPr>
          </a:p>
        </p:txBody>
      </p:sp>
      <p:pic>
        <p:nvPicPr>
          <p:cNvPr id="5124" name="Picture 4" descr="Image result for Gras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5065401" cy="415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5364088" y="2412055"/>
            <a:ext cx="40839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i="1" dirty="0" err="1"/>
              <a:t>Poa</a:t>
            </a:r>
            <a:r>
              <a:rPr lang="tr-TR" i="1" dirty="0"/>
              <a:t> </a:t>
            </a:r>
            <a:r>
              <a:rPr lang="tr-TR" i="1" dirty="0" err="1"/>
              <a:t>pratensis</a:t>
            </a:r>
            <a:r>
              <a:rPr lang="tr-TR" i="1" dirty="0"/>
              <a:t> </a:t>
            </a:r>
            <a:r>
              <a:rPr lang="tr-TR" dirty="0"/>
              <a:t>L</a:t>
            </a:r>
            <a:r>
              <a:rPr lang="tr-TR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i="1" dirty="0" err="1"/>
              <a:t>Festuca</a:t>
            </a:r>
            <a:r>
              <a:rPr lang="tr-TR" i="1" dirty="0"/>
              <a:t> </a:t>
            </a:r>
            <a:r>
              <a:rPr lang="tr-TR" i="1" dirty="0" err="1"/>
              <a:t>rubra</a:t>
            </a:r>
            <a:r>
              <a:rPr lang="tr-TR" i="1" dirty="0"/>
              <a:t> </a:t>
            </a:r>
            <a:r>
              <a:rPr lang="tr-TR" dirty="0"/>
              <a:t>L</a:t>
            </a:r>
            <a:r>
              <a:rPr lang="tr-TR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i="1" dirty="0"/>
              <a:t>Agrostis </a:t>
            </a:r>
            <a:r>
              <a:rPr lang="fr-FR" i="1" dirty="0" err="1"/>
              <a:t>capillaris</a:t>
            </a:r>
            <a:r>
              <a:rPr lang="fr-FR" i="1" dirty="0"/>
              <a:t> </a:t>
            </a:r>
            <a:r>
              <a:rPr lang="fr-FR" dirty="0"/>
              <a:t>var. </a:t>
            </a:r>
            <a:r>
              <a:rPr lang="fr-FR" i="1" dirty="0" err="1"/>
              <a:t>capillaris</a:t>
            </a:r>
            <a:r>
              <a:rPr lang="fr-FR" dirty="0"/>
              <a:t> L</a:t>
            </a:r>
            <a:r>
              <a:rPr lang="fr-FR" dirty="0" smtClean="0"/>
              <a:t>.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i="1" dirty="0" err="1"/>
              <a:t>Lolium</a:t>
            </a:r>
            <a:r>
              <a:rPr lang="tr-TR" i="1" dirty="0"/>
              <a:t> </a:t>
            </a:r>
            <a:r>
              <a:rPr lang="tr-TR" i="1" dirty="0" err="1" smtClean="0"/>
              <a:t>perenne</a:t>
            </a:r>
            <a:r>
              <a:rPr lang="tr-TR" i="1" dirty="0" smtClean="0"/>
              <a:t> </a:t>
            </a:r>
            <a:r>
              <a:rPr lang="tr-TR" dirty="0" smtClean="0"/>
              <a:t>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..........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…….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2527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0375" y="40953"/>
            <a:ext cx="7886700" cy="1325563"/>
          </a:xfrm>
        </p:spPr>
        <p:txBody>
          <a:bodyPr/>
          <a:lstStyle/>
          <a:p>
            <a:r>
              <a:rPr lang="tr-TR" dirty="0" smtClean="0"/>
              <a:t>Bilimsel İsimler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0374" y="1196752"/>
            <a:ext cx="4618856" cy="4325112"/>
          </a:xfrm>
        </p:spPr>
        <p:txBody>
          <a:bodyPr/>
          <a:lstStyle/>
          <a:p>
            <a:pPr algn="just"/>
            <a:r>
              <a:rPr lang="tr-TR" dirty="0" err="1" smtClean="0"/>
              <a:t>Binomial</a:t>
            </a:r>
            <a:r>
              <a:rPr lang="tr-TR" dirty="0" smtClean="0"/>
              <a:t> sistem, 1753 yılında ilk kez İsveçli bir botanikçi olan Carl </a:t>
            </a:r>
            <a:r>
              <a:rPr lang="tr-TR" dirty="0" err="1" smtClean="0"/>
              <a:t>Linné</a:t>
            </a:r>
            <a:r>
              <a:rPr lang="tr-TR" dirty="0" smtClean="0"/>
              <a:t> tarafından kullanılmıştır.</a:t>
            </a:r>
            <a:endParaRPr lang="tr-TR" dirty="0"/>
          </a:p>
        </p:txBody>
      </p:sp>
      <p:sp>
        <p:nvSpPr>
          <p:cNvPr id="17410" name="AutoShape 2" descr="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7412" name="AutoShape 4" descr="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7414" name="AutoShape 6" descr="Carl Linn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74" name="Picture 2" descr="Image result for carl von lin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346" y="1454149"/>
            <a:ext cx="3476625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international code of nomencla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42" y="2276872"/>
            <a:ext cx="2553031" cy="416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732456" y="3131654"/>
            <a:ext cx="349159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i="1" dirty="0" err="1"/>
              <a:t>Poa</a:t>
            </a:r>
            <a:r>
              <a:rPr lang="tr-TR" sz="3000" i="1" dirty="0"/>
              <a:t> </a:t>
            </a:r>
            <a:r>
              <a:rPr lang="tr-TR" sz="3000" i="1" dirty="0" smtClean="0"/>
              <a:t> </a:t>
            </a:r>
            <a:r>
              <a:rPr lang="tr-TR" sz="3000" i="1" dirty="0" err="1" smtClean="0"/>
              <a:t>sterilis</a:t>
            </a:r>
            <a:r>
              <a:rPr lang="tr-TR" sz="3000" dirty="0" smtClean="0"/>
              <a:t>    M</a:t>
            </a:r>
            <a:r>
              <a:rPr lang="tr-TR" sz="3000" dirty="0"/>
              <a:t>. </a:t>
            </a:r>
            <a:r>
              <a:rPr lang="tr-TR" sz="3000" dirty="0" err="1"/>
              <a:t>Bieb</a:t>
            </a:r>
            <a:endParaRPr lang="tr-TR" sz="3000" dirty="0"/>
          </a:p>
        </p:txBody>
      </p:sp>
      <p:sp>
        <p:nvSpPr>
          <p:cNvPr id="4" name="Dikdörtgen 3"/>
          <p:cNvSpPr/>
          <p:nvPr/>
        </p:nvSpPr>
        <p:spPr>
          <a:xfrm>
            <a:off x="2732456" y="2968795"/>
            <a:ext cx="2025458" cy="88174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cxnSp>
        <p:nvCxnSpPr>
          <p:cNvPr id="6" name="Düz Ok Bağlayıcısı 5"/>
          <p:cNvCxnSpPr/>
          <p:nvPr/>
        </p:nvCxnSpPr>
        <p:spPr>
          <a:xfrm flipH="1">
            <a:off x="2496407" y="3850538"/>
            <a:ext cx="236050" cy="644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1308189" y="4320820"/>
            <a:ext cx="28485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Tür/</a:t>
            </a:r>
            <a:r>
              <a:rPr lang="tr-TR" b="1" dirty="0" err="1" smtClean="0"/>
              <a:t>Takson</a:t>
            </a:r>
            <a:endParaRPr lang="tr-TR" b="1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dirty="0"/>
              <a:t>İtalik yazılır veya altı çizilir. Zorunda kalmadıkça İtalik yazılmalıdır</a:t>
            </a:r>
          </a:p>
        </p:txBody>
      </p:sp>
      <p:sp>
        <p:nvSpPr>
          <p:cNvPr id="8" name="Oval 7"/>
          <p:cNvSpPr/>
          <p:nvPr/>
        </p:nvSpPr>
        <p:spPr>
          <a:xfrm>
            <a:off x="2732457" y="3070584"/>
            <a:ext cx="735500" cy="669472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cxnSp>
        <p:nvCxnSpPr>
          <p:cNvPr id="10" name="Düz Ok Bağlayıcısı 9"/>
          <p:cNvCxnSpPr>
            <a:stCxn id="8" idx="0"/>
          </p:cNvCxnSpPr>
          <p:nvPr/>
        </p:nvCxnSpPr>
        <p:spPr>
          <a:xfrm flipH="1" flipV="1">
            <a:off x="2227787" y="2323816"/>
            <a:ext cx="872420" cy="746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ikdörtgen 10"/>
          <p:cNvSpPr/>
          <p:nvPr/>
        </p:nvSpPr>
        <p:spPr>
          <a:xfrm>
            <a:off x="474037" y="708046"/>
            <a:ext cx="35074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b="1" dirty="0" smtClean="0"/>
              <a:t>Cins/</a:t>
            </a:r>
            <a:r>
              <a:rPr lang="tr-TR" sz="1600" b="1" dirty="0" err="1" smtClean="0"/>
              <a:t>Genus</a:t>
            </a:r>
            <a:endParaRPr lang="tr-TR" sz="1600" b="1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sz="1600" dirty="0"/>
              <a:t>Cins isminin ilk harfi her zaman </a:t>
            </a:r>
            <a:r>
              <a:rPr lang="tr-TR" sz="1600" b="1" dirty="0"/>
              <a:t>büyüktür</a:t>
            </a:r>
            <a:r>
              <a:rPr lang="tr-TR" sz="1600" dirty="0"/>
              <a:t>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sz="1600" dirty="0"/>
              <a:t>Tür </a:t>
            </a:r>
            <a:r>
              <a:rPr lang="tr-TR" sz="1600" dirty="0" err="1"/>
              <a:t>epitetinden</a:t>
            </a:r>
            <a:r>
              <a:rPr lang="tr-TR" sz="1600" dirty="0"/>
              <a:t> bağımsız yazımlarında da aşağıda olduğu gibi italik yazılmalıdır.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3494490" y="3070584"/>
            <a:ext cx="1249136" cy="66947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cxnSp>
        <p:nvCxnSpPr>
          <p:cNvPr id="14" name="Düz Ok Bağlayıcısı 13"/>
          <p:cNvCxnSpPr>
            <a:stCxn id="12" idx="0"/>
          </p:cNvCxnSpPr>
          <p:nvPr/>
        </p:nvCxnSpPr>
        <p:spPr>
          <a:xfrm flipV="1">
            <a:off x="4119059" y="2202712"/>
            <a:ext cx="1218520" cy="867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5439936" y="811815"/>
            <a:ext cx="33805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Tür </a:t>
            </a:r>
            <a:r>
              <a:rPr lang="tr-TR" b="1" dirty="0" err="1"/>
              <a:t>Epiteti</a:t>
            </a:r>
            <a:endParaRPr lang="tr-TR" b="1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dirty="0"/>
              <a:t>Tür </a:t>
            </a:r>
            <a:r>
              <a:rPr lang="tr-TR" dirty="0" err="1"/>
              <a:t>epitetinin</a:t>
            </a:r>
            <a:r>
              <a:rPr lang="tr-TR" dirty="0"/>
              <a:t> ilk harfi her zaman </a:t>
            </a:r>
            <a:r>
              <a:rPr lang="tr-TR" b="1" dirty="0"/>
              <a:t>küçük</a:t>
            </a:r>
            <a:r>
              <a:rPr lang="tr-TR" dirty="0"/>
              <a:t> yazılır.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dirty="0" smtClean="0"/>
              <a:t>Aşağıda </a:t>
            </a:r>
            <a:r>
              <a:rPr lang="tr-TR" dirty="0"/>
              <a:t>olduğu gibi italik yazılmalıdır.</a:t>
            </a:r>
          </a:p>
        </p:txBody>
      </p:sp>
      <p:sp>
        <p:nvSpPr>
          <p:cNvPr id="16" name="Sol Ayraç 15"/>
          <p:cNvSpPr/>
          <p:nvPr/>
        </p:nvSpPr>
        <p:spPr>
          <a:xfrm rot="16200000">
            <a:off x="5185858" y="3022657"/>
            <a:ext cx="587391" cy="136619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sp>
        <p:nvSpPr>
          <p:cNvPr id="17" name="Dikdörtgen 16"/>
          <p:cNvSpPr/>
          <p:nvPr/>
        </p:nvSpPr>
        <p:spPr>
          <a:xfrm>
            <a:off x="5337579" y="4167636"/>
            <a:ext cx="2668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err="1" smtClean="0"/>
              <a:t>Otör</a:t>
            </a:r>
            <a:r>
              <a:rPr lang="tr-TR" b="1" dirty="0" smtClean="0"/>
              <a:t>/Author</a:t>
            </a:r>
            <a:endParaRPr lang="tr-TR" b="1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dirty="0"/>
              <a:t>İtalik yazılmaz veya altı çizilmez.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dirty="0" err="1"/>
              <a:t>Taksona</a:t>
            </a:r>
            <a:r>
              <a:rPr lang="tr-TR" dirty="0"/>
              <a:t> adını veren kişi</a:t>
            </a:r>
          </a:p>
        </p:txBody>
      </p:sp>
      <p:sp>
        <p:nvSpPr>
          <p:cNvPr id="18" name="Dikdörtgen 17"/>
          <p:cNvSpPr/>
          <p:nvPr/>
        </p:nvSpPr>
        <p:spPr>
          <a:xfrm>
            <a:off x="1833014" y="5877943"/>
            <a:ext cx="61734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/>
              <a:t>Binomiyal</a:t>
            </a:r>
            <a:r>
              <a:rPr lang="tr-TR" sz="2400" dirty="0"/>
              <a:t> İsimlendirme (</a:t>
            </a:r>
            <a:r>
              <a:rPr lang="tr-TR" sz="2400" dirty="0" err="1"/>
              <a:t>Carolus</a:t>
            </a:r>
            <a:r>
              <a:rPr lang="tr-TR" sz="2400" dirty="0"/>
              <a:t> </a:t>
            </a:r>
            <a:r>
              <a:rPr lang="tr-TR" sz="2400" dirty="0" err="1"/>
              <a:t>Linnaeus</a:t>
            </a:r>
            <a:r>
              <a:rPr lang="tr-T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237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/>
      <p:bldP spid="8" grpId="0" animBg="1"/>
      <p:bldP spid="11" grpId="0"/>
      <p:bldP spid="12" grpId="0" animBg="1"/>
      <p:bldP spid="15" grpId="0"/>
      <p:bldP spid="16" grpId="0" animBg="1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Ad:  taksonomi.PNG&#10;Gösterim: 447&#10;Boyut:  11.7 K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6388" name="AutoShape 4" descr="Ad:  taksonomi.PNG&#10;Gösterim: 447&#10;Boyut:  11.7 K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6390" name="AutoShape 6" descr="kara bitkilerinin taksonomik kategoriler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6392" name="AutoShape 8" descr="kara bitkilerinin taksonomik kategoriler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6394" name="AutoShape 10" descr="kara bitkilerinin taksonomik kategoriler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10" name="9 Tablo"/>
          <p:cNvGraphicFramePr>
            <a:graphicFrameLocks noGrp="1"/>
          </p:cNvGraphicFramePr>
          <p:nvPr/>
        </p:nvGraphicFramePr>
        <p:xfrm>
          <a:off x="395536" y="188640"/>
          <a:ext cx="8352930" cy="63116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4457"/>
                <a:gridCol w="1464163"/>
                <a:gridCol w="2784310"/>
              </a:tblGrid>
              <a:tr h="365143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Kara</a:t>
                      </a:r>
                      <a:r>
                        <a:rPr lang="tr-TR" sz="1400" baseline="0" dirty="0" smtClean="0"/>
                        <a:t> Bitkilerinin </a:t>
                      </a:r>
                      <a:r>
                        <a:rPr lang="tr-TR" sz="1400" baseline="0" dirty="0" err="1" smtClean="0"/>
                        <a:t>taksonomik</a:t>
                      </a:r>
                      <a:r>
                        <a:rPr lang="tr-TR" sz="1400" baseline="0" dirty="0" smtClean="0"/>
                        <a:t> kategorileri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Son Ek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Örnek </a:t>
                      </a:r>
                      <a:r>
                        <a:rPr lang="tr-TR" sz="1400" dirty="0" err="1" smtClean="0"/>
                        <a:t>Takson</a:t>
                      </a:r>
                      <a:endParaRPr lang="tr-TR" sz="1400" b="1" dirty="0"/>
                    </a:p>
                  </a:txBody>
                  <a:tcPr/>
                </a:tc>
              </a:tr>
              <a:tr h="296024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Alem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değişken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Plantae</a:t>
                      </a:r>
                      <a:endParaRPr lang="tr-TR" sz="1400" b="1" dirty="0"/>
                    </a:p>
                  </a:txBody>
                  <a:tcPr/>
                </a:tc>
              </a:tr>
              <a:tr h="279256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Filum=</a:t>
                      </a:r>
                      <a:r>
                        <a:rPr lang="tr-TR" sz="1400" b="1" dirty="0" err="1" smtClean="0"/>
                        <a:t>Division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phyta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Magnoliophyta</a:t>
                      </a:r>
                      <a:endParaRPr lang="tr-TR" sz="1400" b="1" dirty="0"/>
                    </a:p>
                  </a:txBody>
                  <a:tcPr/>
                </a:tc>
              </a:tr>
              <a:tr h="262488">
                <a:tc>
                  <a:txBody>
                    <a:bodyPr/>
                    <a:lstStyle/>
                    <a:p>
                      <a:r>
                        <a:rPr lang="tr-TR" sz="1400" b="1" dirty="0" err="1" smtClean="0"/>
                        <a:t>Subfilum</a:t>
                      </a:r>
                      <a:r>
                        <a:rPr lang="tr-TR" sz="1400" b="1" dirty="0" smtClean="0"/>
                        <a:t>=</a:t>
                      </a:r>
                      <a:r>
                        <a:rPr lang="tr-TR" sz="1400" b="1" dirty="0" err="1" smtClean="0"/>
                        <a:t>sundivision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phytina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Magnoliaphytina</a:t>
                      </a:r>
                      <a:endParaRPr lang="tr-TR" sz="1400" dirty="0"/>
                    </a:p>
                  </a:txBody>
                  <a:tcPr/>
                </a:tc>
              </a:tr>
              <a:tr h="245720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Sınıf [</a:t>
                      </a:r>
                      <a:r>
                        <a:rPr lang="tr-TR" sz="1400" b="1" dirty="0" err="1" smtClean="0"/>
                        <a:t>cl</a:t>
                      </a:r>
                      <a:r>
                        <a:rPr lang="tr-TR" sz="1400" b="1" dirty="0" smtClean="0"/>
                        <a:t>.]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opsida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Asteropsida</a:t>
                      </a:r>
                      <a:endParaRPr lang="tr-TR" sz="1400" b="1" dirty="0"/>
                    </a:p>
                  </a:txBody>
                  <a:tcPr/>
                </a:tc>
              </a:tr>
              <a:tr h="300960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Alt sınıf [</a:t>
                      </a:r>
                      <a:r>
                        <a:rPr lang="tr-TR" sz="1400" b="1" dirty="0" err="1" smtClean="0"/>
                        <a:t>subcl</a:t>
                      </a:r>
                      <a:r>
                        <a:rPr lang="tr-TR" sz="1400" b="1" dirty="0" smtClean="0"/>
                        <a:t>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idae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Asteridae</a:t>
                      </a:r>
                      <a:endParaRPr lang="tr-TR" sz="1400" dirty="0"/>
                    </a:p>
                  </a:txBody>
                  <a:tcPr/>
                </a:tc>
              </a:tr>
              <a:tr h="2841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err="1" smtClean="0"/>
                        <a:t>Ordo</a:t>
                      </a:r>
                      <a:r>
                        <a:rPr lang="tr-TR" sz="1400" b="1" dirty="0" smtClean="0"/>
                        <a:t> [</a:t>
                      </a:r>
                      <a:r>
                        <a:rPr lang="tr-TR" sz="1400" b="1" dirty="0" err="1" smtClean="0"/>
                        <a:t>ord</a:t>
                      </a:r>
                      <a:r>
                        <a:rPr lang="tr-TR" sz="1400" b="1" dirty="0" smtClean="0"/>
                        <a:t>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ales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Asterales</a:t>
                      </a:r>
                      <a:endParaRPr lang="tr-TR" sz="1400" b="1" dirty="0"/>
                    </a:p>
                  </a:txBody>
                  <a:tcPr/>
                </a:tc>
              </a:tr>
              <a:tr h="3394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err="1" smtClean="0"/>
                        <a:t>Subordo</a:t>
                      </a:r>
                      <a:r>
                        <a:rPr lang="tr-TR" sz="1400" b="1" dirty="0" smtClean="0"/>
                        <a:t> [</a:t>
                      </a:r>
                      <a:r>
                        <a:rPr lang="tr-TR" sz="1400" b="1" dirty="0" err="1" smtClean="0"/>
                        <a:t>subord</a:t>
                      </a:r>
                      <a:r>
                        <a:rPr lang="tr-TR" sz="1400" b="1" dirty="0" smtClean="0"/>
                        <a:t>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ineae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Asterineae</a:t>
                      </a:r>
                      <a:endParaRPr lang="tr-TR" sz="1400" dirty="0"/>
                    </a:p>
                  </a:txBody>
                  <a:tcPr/>
                </a:tc>
              </a:tr>
              <a:tr h="3651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smtClean="0"/>
                        <a:t>Familya</a:t>
                      </a:r>
                      <a:r>
                        <a:rPr lang="tr-TR" sz="1400" b="1" baseline="0" dirty="0" smtClean="0"/>
                        <a:t> [</a:t>
                      </a:r>
                      <a:r>
                        <a:rPr lang="tr-TR" sz="1400" b="1" baseline="0" dirty="0" err="1" smtClean="0"/>
                        <a:t>fam</a:t>
                      </a:r>
                      <a:r>
                        <a:rPr lang="tr-TR" sz="1400" b="1" baseline="0" dirty="0" smtClean="0"/>
                        <a:t>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aceae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Asteraceae</a:t>
                      </a:r>
                      <a:endParaRPr lang="tr-TR" sz="1400" b="1" dirty="0"/>
                    </a:p>
                  </a:txBody>
                  <a:tcPr/>
                </a:tc>
              </a:tr>
              <a:tr h="2829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baseline="0" dirty="0" err="1" smtClean="0"/>
                        <a:t>Subfamilya</a:t>
                      </a:r>
                      <a:r>
                        <a:rPr lang="tr-TR" sz="1400" b="1" baseline="0" dirty="0" smtClean="0"/>
                        <a:t> [</a:t>
                      </a:r>
                      <a:r>
                        <a:rPr lang="tr-TR" sz="1400" b="1" baseline="0" dirty="0" err="1" smtClean="0"/>
                        <a:t>subfam</a:t>
                      </a:r>
                      <a:r>
                        <a:rPr lang="tr-TR" sz="1400" b="1" baseline="0" dirty="0" smtClean="0"/>
                        <a:t>.]</a:t>
                      </a:r>
                      <a:endParaRPr lang="tr-TR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oideae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Asteroideae</a:t>
                      </a:r>
                      <a:endParaRPr lang="tr-TR" sz="1400" dirty="0"/>
                    </a:p>
                  </a:txBody>
                  <a:tcPr/>
                </a:tc>
              </a:tr>
              <a:tr h="2778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err="1" smtClean="0"/>
                        <a:t>Tribus</a:t>
                      </a:r>
                      <a:r>
                        <a:rPr lang="tr-TR" sz="1400" b="1" baseline="0" dirty="0" smtClean="0"/>
                        <a:t> [tr.]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eae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Heliantheae</a:t>
                      </a:r>
                      <a:endParaRPr lang="tr-TR" sz="1400" dirty="0"/>
                    </a:p>
                  </a:txBody>
                  <a:tcPr/>
                </a:tc>
              </a:tr>
              <a:tr h="261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baseline="0" dirty="0" err="1" smtClean="0"/>
                        <a:t>Subtribus</a:t>
                      </a:r>
                      <a:r>
                        <a:rPr lang="tr-TR" sz="1400" b="1" baseline="0" dirty="0" smtClean="0"/>
                        <a:t> [</a:t>
                      </a:r>
                      <a:r>
                        <a:rPr lang="tr-TR" sz="1400" b="1" baseline="0" dirty="0" err="1" smtClean="0"/>
                        <a:t>subtr</a:t>
                      </a:r>
                      <a:r>
                        <a:rPr lang="tr-TR" sz="1400" b="1" baseline="0" dirty="0" smtClean="0"/>
                        <a:t>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inae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Helianthinae</a:t>
                      </a:r>
                      <a:endParaRPr lang="tr-TR" sz="1400" dirty="0"/>
                    </a:p>
                  </a:txBody>
                  <a:tcPr/>
                </a:tc>
              </a:tr>
              <a:tr h="244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baseline="0" dirty="0" smtClean="0"/>
                        <a:t>Cins [gen.]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değişken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Helianthus</a:t>
                      </a:r>
                      <a:endParaRPr lang="tr-TR" sz="1400" b="1" dirty="0"/>
                    </a:p>
                  </a:txBody>
                  <a:tcPr/>
                </a:tc>
              </a:tr>
              <a:tr h="274770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Altcins [</a:t>
                      </a:r>
                      <a:r>
                        <a:rPr lang="tr-TR" sz="1400" b="1" dirty="0" err="1" smtClean="0"/>
                        <a:t>subg</a:t>
                      </a:r>
                      <a:r>
                        <a:rPr lang="tr-TR" sz="1400" b="1" dirty="0" smtClean="0"/>
                        <a:t>.]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değişken</a:t>
                      </a:r>
                      <a:endParaRPr lang="tr-TR" sz="1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 smtClean="0"/>
                        <a:t>Helianthus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aseline="0" dirty="0" err="1" smtClean="0"/>
                        <a:t>subg</a:t>
                      </a:r>
                      <a:r>
                        <a:rPr lang="tr-TR" sz="1400" baseline="0" dirty="0" smtClean="0"/>
                        <a:t>. </a:t>
                      </a:r>
                      <a:r>
                        <a:rPr lang="tr-TR" sz="1400" dirty="0" err="1" smtClean="0"/>
                        <a:t>Helianthus</a:t>
                      </a:r>
                      <a:endParaRPr lang="tr-TR" sz="1400" b="0" i="1" dirty="0" smtClean="0"/>
                    </a:p>
                  </a:txBody>
                  <a:tcPr/>
                </a:tc>
              </a:tr>
              <a:tr h="258002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Seksiyon [</a:t>
                      </a:r>
                      <a:r>
                        <a:rPr lang="tr-TR" sz="1400" b="1" dirty="0" err="1" smtClean="0"/>
                        <a:t>sect</a:t>
                      </a:r>
                      <a:r>
                        <a:rPr lang="tr-TR" sz="1400" b="1" dirty="0" smtClean="0"/>
                        <a:t>.]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değişken</a:t>
                      </a:r>
                      <a:endParaRPr lang="tr-TR" sz="1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 smtClean="0"/>
                        <a:t>Helianthus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aseline="0" dirty="0" err="1" smtClean="0"/>
                        <a:t>sect</a:t>
                      </a:r>
                      <a:r>
                        <a:rPr lang="tr-TR" sz="1400" baseline="0" dirty="0" smtClean="0"/>
                        <a:t>. </a:t>
                      </a:r>
                      <a:r>
                        <a:rPr lang="tr-TR" sz="1400" dirty="0" err="1" smtClean="0"/>
                        <a:t>Helianthus</a:t>
                      </a:r>
                      <a:endParaRPr lang="tr-TR" sz="1400" b="0" i="1" dirty="0" smtClean="0"/>
                    </a:p>
                  </a:txBody>
                  <a:tcPr/>
                </a:tc>
              </a:tr>
              <a:tr h="241234">
                <a:tc>
                  <a:txBody>
                    <a:bodyPr/>
                    <a:lstStyle/>
                    <a:p>
                      <a:r>
                        <a:rPr lang="tr-TR" sz="1400" b="1" dirty="0" err="1" smtClean="0"/>
                        <a:t>Series</a:t>
                      </a:r>
                      <a:r>
                        <a:rPr lang="tr-TR" sz="1400" b="1" dirty="0" smtClean="0"/>
                        <a:t> [ser.]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değişken</a:t>
                      </a:r>
                      <a:endParaRPr lang="tr-TR" sz="1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 smtClean="0"/>
                        <a:t>Helianthus</a:t>
                      </a:r>
                      <a:r>
                        <a:rPr lang="tr-TR" sz="1400" baseline="0" dirty="0" smtClean="0"/>
                        <a:t> ser. </a:t>
                      </a:r>
                      <a:r>
                        <a:rPr lang="tr-TR" sz="1400" dirty="0" err="1" smtClean="0"/>
                        <a:t>Helianthus</a:t>
                      </a:r>
                      <a:endParaRPr lang="tr-TR" sz="1400" b="0" i="1" dirty="0" smtClean="0"/>
                    </a:p>
                  </a:txBody>
                  <a:tcPr/>
                </a:tc>
              </a:tr>
              <a:tr h="296474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Tür [</a:t>
                      </a:r>
                      <a:r>
                        <a:rPr lang="tr-TR" sz="1400" b="1" dirty="0" err="1" smtClean="0"/>
                        <a:t>sp</a:t>
                      </a:r>
                      <a:r>
                        <a:rPr lang="tr-TR" sz="1400" b="1" dirty="0" smtClean="0"/>
                        <a:t>.]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değişken</a:t>
                      </a:r>
                      <a:endParaRPr lang="tr-TR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Heliantus</a:t>
                      </a:r>
                      <a:r>
                        <a:rPr lang="tr-TR" sz="1400" dirty="0" smtClean="0"/>
                        <a:t> </a:t>
                      </a:r>
                      <a:r>
                        <a:rPr lang="tr-TR" sz="1400" dirty="0" err="1" smtClean="0"/>
                        <a:t>annus</a:t>
                      </a:r>
                      <a:endParaRPr lang="tr-TR" sz="1400" b="1" i="1" dirty="0"/>
                    </a:p>
                  </a:txBody>
                  <a:tcPr/>
                </a:tc>
              </a:tr>
              <a:tr h="279706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Alt tür [</a:t>
                      </a:r>
                      <a:r>
                        <a:rPr lang="tr-TR" sz="1400" b="1" dirty="0" err="1" smtClean="0"/>
                        <a:t>subsp</a:t>
                      </a:r>
                      <a:r>
                        <a:rPr lang="tr-TR" sz="1400" b="1" dirty="0" smtClean="0"/>
                        <a:t>.]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değişken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 smtClean="0"/>
                        <a:t>Heliantus</a:t>
                      </a:r>
                      <a:r>
                        <a:rPr lang="tr-TR" sz="1400" dirty="0" smtClean="0"/>
                        <a:t> </a:t>
                      </a:r>
                      <a:r>
                        <a:rPr lang="tr-TR" sz="1400" dirty="0" err="1" smtClean="0"/>
                        <a:t>annus</a:t>
                      </a:r>
                      <a:r>
                        <a:rPr lang="tr-TR" sz="1400" dirty="0" smtClean="0"/>
                        <a:t> </a:t>
                      </a:r>
                      <a:r>
                        <a:rPr lang="tr-TR" sz="1400" dirty="0" err="1" smtClean="0"/>
                        <a:t>subsp</a:t>
                      </a:r>
                      <a:r>
                        <a:rPr lang="tr-TR" sz="1400" dirty="0" smtClean="0"/>
                        <a:t>. </a:t>
                      </a:r>
                      <a:r>
                        <a:rPr lang="tr-TR" sz="1400" dirty="0" err="1" smtClean="0"/>
                        <a:t>annus</a:t>
                      </a:r>
                      <a:endParaRPr lang="tr-TR" sz="1400" b="0" i="1" dirty="0" smtClean="0"/>
                    </a:p>
                  </a:txBody>
                  <a:tcPr/>
                </a:tc>
              </a:tr>
              <a:tr h="262938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Varyete [var.]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değişken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 smtClean="0"/>
                        <a:t>Heliantus</a:t>
                      </a:r>
                      <a:r>
                        <a:rPr lang="tr-TR" sz="1400" dirty="0" smtClean="0"/>
                        <a:t> </a:t>
                      </a:r>
                      <a:r>
                        <a:rPr lang="tr-TR" sz="1400" dirty="0" err="1" smtClean="0"/>
                        <a:t>annus</a:t>
                      </a:r>
                      <a:r>
                        <a:rPr lang="tr-TR" sz="1400" dirty="0" smtClean="0"/>
                        <a:t> var. </a:t>
                      </a:r>
                      <a:r>
                        <a:rPr lang="tr-TR" sz="1400" dirty="0" err="1" smtClean="0"/>
                        <a:t>annus</a:t>
                      </a:r>
                      <a:endParaRPr lang="tr-TR" sz="1400" b="0" i="1" dirty="0" smtClean="0"/>
                    </a:p>
                  </a:txBody>
                  <a:tcPr/>
                </a:tc>
              </a:tr>
              <a:tr h="365143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Form [f.]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değişken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 smtClean="0"/>
                        <a:t>Heliantus</a:t>
                      </a:r>
                      <a:r>
                        <a:rPr lang="tr-TR" sz="1400" dirty="0" smtClean="0"/>
                        <a:t> </a:t>
                      </a:r>
                      <a:r>
                        <a:rPr lang="tr-TR" sz="1400" dirty="0" err="1" smtClean="0"/>
                        <a:t>annus</a:t>
                      </a:r>
                      <a:r>
                        <a:rPr lang="tr-TR" sz="1400" dirty="0" smtClean="0"/>
                        <a:t> f. </a:t>
                      </a:r>
                      <a:r>
                        <a:rPr lang="tr-TR" sz="1400" dirty="0" err="1" smtClean="0"/>
                        <a:t>annus</a:t>
                      </a:r>
                      <a:endParaRPr lang="tr-TR" sz="1400" b="0" i="1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93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683568" y="908723"/>
          <a:ext cx="7416825" cy="482453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656184"/>
                <a:gridCol w="1872208"/>
                <a:gridCol w="3888433"/>
              </a:tblGrid>
              <a:tr h="856186">
                <a:tc gridSpan="3">
                  <a:txBody>
                    <a:bodyPr/>
                    <a:lstStyle/>
                    <a:p>
                      <a:r>
                        <a:rPr lang="tr-TR" dirty="0" smtClean="0"/>
                        <a:t>Mısır bitkisinin </a:t>
                      </a:r>
                      <a:r>
                        <a:rPr lang="tr-TR" dirty="0" err="1" smtClean="0"/>
                        <a:t>taksonomik</a:t>
                      </a:r>
                      <a:r>
                        <a:rPr lang="tr-TR" dirty="0" smtClean="0"/>
                        <a:t> sınıflandırmadaki</a:t>
                      </a:r>
                      <a:r>
                        <a:rPr lang="tr-TR" baseline="0" dirty="0" smtClean="0"/>
                        <a:t> hiyerarşisi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496043">
                <a:tc>
                  <a:txBody>
                    <a:bodyPr/>
                    <a:lstStyle/>
                    <a:p>
                      <a:r>
                        <a:rPr lang="tr-TR" dirty="0" smtClean="0"/>
                        <a:t>Domain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Eukarya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Bir çekirdeğe sahip hücrelerden ibaret</a:t>
                      </a:r>
                      <a:endParaRPr lang="tr-TR" dirty="0"/>
                    </a:p>
                  </a:txBody>
                  <a:tcPr/>
                </a:tc>
              </a:tr>
              <a:tr h="496043">
                <a:tc>
                  <a:txBody>
                    <a:bodyPr/>
                    <a:lstStyle/>
                    <a:p>
                      <a:r>
                        <a:rPr lang="tr-TR" dirty="0" smtClean="0"/>
                        <a:t>Alem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Bitkiler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bir embriyoya sahip karaya</a:t>
                      </a:r>
                      <a:r>
                        <a:rPr lang="tr-TR" baseline="0" dirty="0" smtClean="0"/>
                        <a:t> adapte olmuş bitkiler</a:t>
                      </a:r>
                      <a:endParaRPr lang="tr-TR" dirty="0"/>
                    </a:p>
                  </a:txBody>
                  <a:tcPr/>
                </a:tc>
              </a:tr>
              <a:tr h="496043">
                <a:tc>
                  <a:txBody>
                    <a:bodyPr/>
                    <a:lstStyle/>
                    <a:p>
                      <a:r>
                        <a:rPr lang="tr-TR" dirty="0" smtClean="0"/>
                        <a:t>Bölüm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Çiçekli Bitkiler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Çiçekli bitkiler</a:t>
                      </a:r>
                      <a:endParaRPr lang="tr-TR" dirty="0"/>
                    </a:p>
                  </a:txBody>
                  <a:tcPr/>
                </a:tc>
              </a:tr>
              <a:tr h="496043">
                <a:tc>
                  <a:txBody>
                    <a:bodyPr/>
                    <a:lstStyle/>
                    <a:p>
                      <a:r>
                        <a:rPr lang="tr-TR" dirty="0" smtClean="0"/>
                        <a:t>Sınıf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Tek çenekliler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Bir tohum yaprağına sahip</a:t>
                      </a:r>
                      <a:r>
                        <a:rPr lang="tr-TR" baseline="0" dirty="0" smtClean="0"/>
                        <a:t> embriyolu çiçekli bitkiler</a:t>
                      </a:r>
                      <a:endParaRPr lang="tr-TR" dirty="0"/>
                    </a:p>
                  </a:txBody>
                  <a:tcPr/>
                </a:tc>
              </a:tr>
              <a:tr h="496043">
                <a:tc>
                  <a:txBody>
                    <a:bodyPr/>
                    <a:lstStyle/>
                    <a:p>
                      <a:r>
                        <a:rPr lang="tr-TR" dirty="0" smtClean="0"/>
                        <a:t>Takım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Commenelinales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Lifli yapraklı bir grup</a:t>
                      </a:r>
                      <a:endParaRPr lang="tr-TR" dirty="0"/>
                    </a:p>
                  </a:txBody>
                  <a:tcPr/>
                </a:tc>
              </a:tr>
              <a:tr h="496043">
                <a:tc>
                  <a:txBody>
                    <a:bodyPr/>
                    <a:lstStyle/>
                    <a:p>
                      <a:r>
                        <a:rPr lang="tr-TR" dirty="0" smtClean="0"/>
                        <a:t>Familya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Poaceae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Buğdaygiller</a:t>
                      </a:r>
                      <a:endParaRPr lang="tr-TR" dirty="0"/>
                    </a:p>
                  </a:txBody>
                  <a:tcPr/>
                </a:tc>
              </a:tr>
              <a:tr h="496043">
                <a:tc>
                  <a:txBody>
                    <a:bodyPr/>
                    <a:lstStyle/>
                    <a:p>
                      <a:r>
                        <a:rPr lang="tr-TR" dirty="0" smtClean="0"/>
                        <a:t>Cins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Zea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Erkek ve dişi çiçekleri aynı dallarda</a:t>
                      </a:r>
                      <a:endParaRPr lang="tr-TR" dirty="0"/>
                    </a:p>
                  </a:txBody>
                  <a:tcPr/>
                </a:tc>
              </a:tr>
              <a:tr h="496043">
                <a:tc>
                  <a:txBody>
                    <a:bodyPr/>
                    <a:lstStyle/>
                    <a:p>
                      <a:r>
                        <a:rPr lang="tr-TR" dirty="0" smtClean="0"/>
                        <a:t>Tür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Zea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mays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mtClean="0"/>
                        <a:t>mısır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56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15816" y="1174302"/>
            <a:ext cx="3528392" cy="1325563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TÜR</a:t>
            </a:r>
            <a:r>
              <a:rPr lang="tr-TR" dirty="0" smtClean="0"/>
              <a:t>	     </a:t>
            </a:r>
            <a:r>
              <a:rPr lang="tr-TR" dirty="0" smtClean="0">
                <a:solidFill>
                  <a:srgbClr val="FF0000"/>
                </a:solidFill>
              </a:rPr>
              <a:t>TAKSON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Eşit Değildir 2"/>
          <p:cNvSpPr/>
          <p:nvPr/>
        </p:nvSpPr>
        <p:spPr>
          <a:xfrm>
            <a:off x="3834830" y="1585055"/>
            <a:ext cx="936104" cy="504056"/>
          </a:xfrm>
          <a:prstGeom prst="mathNotEqua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304065" y="3284984"/>
            <a:ext cx="199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Verbascum</a:t>
            </a:r>
            <a:r>
              <a:rPr lang="tr-TR" dirty="0"/>
              <a:t> </a:t>
            </a:r>
            <a:r>
              <a:rPr lang="tr-TR" dirty="0" err="1" smtClean="0"/>
              <a:t>varians</a:t>
            </a:r>
            <a:endParaRPr lang="tr-TR" b="1" i="1" dirty="0"/>
          </a:p>
        </p:txBody>
      </p:sp>
      <p:sp>
        <p:nvSpPr>
          <p:cNvPr id="5" name="Dikdörtgen 4"/>
          <p:cNvSpPr/>
          <p:nvPr/>
        </p:nvSpPr>
        <p:spPr>
          <a:xfrm>
            <a:off x="2304065" y="3861048"/>
            <a:ext cx="3349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dirty="0" err="1"/>
              <a:t>Verbascum</a:t>
            </a:r>
            <a:r>
              <a:rPr lang="tr-TR" dirty="0"/>
              <a:t> </a:t>
            </a:r>
            <a:r>
              <a:rPr lang="tr-TR" dirty="0" err="1"/>
              <a:t>varians</a:t>
            </a:r>
            <a:r>
              <a:rPr lang="tr-TR" dirty="0"/>
              <a:t> var. </a:t>
            </a:r>
            <a:r>
              <a:rPr lang="tr-TR" dirty="0" err="1"/>
              <a:t>flexuosum</a:t>
            </a:r>
            <a:endParaRPr lang="tr-TR" i="1" dirty="0"/>
          </a:p>
        </p:txBody>
      </p:sp>
      <p:sp>
        <p:nvSpPr>
          <p:cNvPr id="6" name="Dikdörtgen 5"/>
          <p:cNvSpPr/>
          <p:nvPr/>
        </p:nvSpPr>
        <p:spPr>
          <a:xfrm>
            <a:off x="2304065" y="4437112"/>
            <a:ext cx="3935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dirty="0" err="1"/>
              <a:t>Verbascum</a:t>
            </a:r>
            <a:r>
              <a:rPr lang="tr-TR" dirty="0"/>
              <a:t> </a:t>
            </a:r>
            <a:r>
              <a:rPr lang="tr-TR" dirty="0" err="1"/>
              <a:t>varians</a:t>
            </a:r>
            <a:r>
              <a:rPr lang="tr-TR" dirty="0"/>
              <a:t> </a:t>
            </a:r>
            <a:r>
              <a:rPr lang="tr-TR" dirty="0" err="1" smtClean="0"/>
              <a:t>subsp</a:t>
            </a:r>
            <a:r>
              <a:rPr lang="tr-TR" dirty="0" smtClean="0"/>
              <a:t>. </a:t>
            </a:r>
            <a:r>
              <a:rPr lang="tr-TR" dirty="0" err="1"/>
              <a:t>leptosepalum</a:t>
            </a:r>
            <a:endParaRPr lang="tr-TR" i="1" dirty="0"/>
          </a:p>
        </p:txBody>
      </p:sp>
      <p:sp>
        <p:nvSpPr>
          <p:cNvPr id="7" name="Sağ Ayraç 6"/>
          <p:cNvSpPr/>
          <p:nvPr/>
        </p:nvSpPr>
        <p:spPr>
          <a:xfrm>
            <a:off x="6120489" y="3145614"/>
            <a:ext cx="504056" cy="1800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6678958" y="386437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TÜR</a:t>
            </a:r>
            <a:endParaRPr lang="tr-TR" dirty="0"/>
          </a:p>
        </p:txBody>
      </p:sp>
      <p:sp>
        <p:nvSpPr>
          <p:cNvPr id="9" name="Çarpma 8"/>
          <p:cNvSpPr/>
          <p:nvPr/>
        </p:nvSpPr>
        <p:spPr>
          <a:xfrm>
            <a:off x="6711623" y="3787149"/>
            <a:ext cx="504056" cy="50870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6678958" y="3864372"/>
            <a:ext cx="937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TAKSON</a:t>
            </a:r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1932293" y="3074378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TÜR</a:t>
            </a:r>
            <a:endParaRPr lang="tr-TR" dirty="0"/>
          </a:p>
        </p:txBody>
      </p:sp>
      <p:sp>
        <p:nvSpPr>
          <p:cNvPr id="14" name="Dikdörtgen 13"/>
          <p:cNvSpPr/>
          <p:nvPr/>
        </p:nvSpPr>
        <p:spPr>
          <a:xfrm>
            <a:off x="1483006" y="3676382"/>
            <a:ext cx="100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VARYETE</a:t>
            </a:r>
            <a:endParaRPr lang="tr-TR" dirty="0"/>
          </a:p>
        </p:txBody>
      </p:sp>
      <p:sp>
        <p:nvSpPr>
          <p:cNvPr id="15" name="Dikdörtgen 14"/>
          <p:cNvSpPr/>
          <p:nvPr/>
        </p:nvSpPr>
        <p:spPr>
          <a:xfrm>
            <a:off x="1593164" y="4280400"/>
            <a:ext cx="898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ALTTÜR</a:t>
            </a:r>
            <a:endParaRPr lang="tr-TR" dirty="0"/>
          </a:p>
        </p:txBody>
      </p:sp>
      <p:sp>
        <p:nvSpPr>
          <p:cNvPr id="16" name="Sol Ayraç 15"/>
          <p:cNvSpPr/>
          <p:nvPr/>
        </p:nvSpPr>
        <p:spPr>
          <a:xfrm>
            <a:off x="6358220" y="1349921"/>
            <a:ext cx="576064" cy="1008112"/>
          </a:xfrm>
          <a:prstGeom prst="leftBrac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/>
          <p:cNvSpPr txBox="1"/>
          <p:nvPr/>
        </p:nvSpPr>
        <p:spPr>
          <a:xfrm>
            <a:off x="6963651" y="1150078"/>
            <a:ext cx="1640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TAXON (Tekil)</a:t>
            </a:r>
            <a:endParaRPr lang="tr-TR" dirty="0"/>
          </a:p>
        </p:txBody>
      </p:sp>
      <p:sp>
        <p:nvSpPr>
          <p:cNvPr id="18" name="Metin kutusu 17"/>
          <p:cNvSpPr txBox="1"/>
          <p:nvPr/>
        </p:nvSpPr>
        <p:spPr>
          <a:xfrm>
            <a:off x="6963651" y="2173367"/>
            <a:ext cx="1640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TAXA (Çoğul)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791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/>
      <p:bldP spid="8" grpId="1"/>
      <p:bldP spid="9" grpId="0" animBg="1"/>
      <p:bldP spid="9" grpId="1" animBg="1"/>
      <p:bldP spid="12" grpId="0"/>
      <p:bldP spid="13" grpId="0"/>
      <p:bldP spid="14" grpId="0"/>
      <p:bldP spid="15" grpId="0"/>
      <p:bldP spid="16" grpId="0" animBg="1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OTÖRLÜK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Bilimsel isimler geçerli yayını yapan bir veya birden çok </a:t>
            </a:r>
            <a:r>
              <a:rPr lang="tr-TR" dirty="0" err="1" smtClean="0"/>
              <a:t>otör</a:t>
            </a:r>
            <a:r>
              <a:rPr lang="tr-TR" dirty="0" smtClean="0"/>
              <a:t> ile ilişkilidir.</a:t>
            </a:r>
          </a:p>
          <a:p>
            <a:pPr algn="just">
              <a:buNone/>
            </a:pPr>
            <a:r>
              <a:rPr lang="tr-TR" b="1" dirty="0" smtClean="0"/>
              <a:t>Örn;</a:t>
            </a:r>
          </a:p>
          <a:p>
            <a:pPr algn="just"/>
            <a:r>
              <a:rPr lang="tr-TR" sz="2600" i="1" dirty="0" err="1" smtClean="0"/>
              <a:t>Pinus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nigra</a:t>
            </a:r>
            <a:r>
              <a:rPr lang="tr-TR" sz="2600" i="1" dirty="0" smtClean="0"/>
              <a:t> </a:t>
            </a:r>
            <a:r>
              <a:rPr lang="tr-TR" sz="2600" dirty="0" err="1" smtClean="0"/>
              <a:t>Arnold</a:t>
            </a:r>
            <a:r>
              <a:rPr lang="tr-TR" sz="2600" i="1" dirty="0" smtClean="0"/>
              <a:t> (Karacam), "</a:t>
            </a:r>
            <a:r>
              <a:rPr lang="tr-TR" sz="2600" i="1" dirty="0" err="1" smtClean="0"/>
              <a:t>Pinus</a:t>
            </a:r>
            <a:r>
              <a:rPr lang="tr-TR" sz="2600" i="1" dirty="0" smtClean="0"/>
              <a:t>" cinsin adı, "</a:t>
            </a:r>
            <a:r>
              <a:rPr lang="tr-TR" sz="2600" i="1" dirty="0" err="1" smtClean="0"/>
              <a:t>nigra</a:t>
            </a:r>
            <a:r>
              <a:rPr lang="tr-TR" sz="2600" i="1" dirty="0" smtClean="0"/>
              <a:t>" ise turu belirler, sadece "</a:t>
            </a:r>
            <a:r>
              <a:rPr lang="tr-TR" sz="2600" i="1" dirty="0" err="1" smtClean="0"/>
              <a:t>nigra</a:t>
            </a:r>
            <a:r>
              <a:rPr lang="tr-TR" sz="2600" i="1" dirty="0" smtClean="0"/>
              <a:t>" demek bir </a:t>
            </a:r>
            <a:r>
              <a:rPr lang="tr-TR" sz="2600" dirty="0" smtClean="0"/>
              <a:t>anlam taşımaz, yani tur </a:t>
            </a:r>
            <a:r>
              <a:rPr lang="tr-TR" sz="2600" dirty="0" err="1" smtClean="0"/>
              <a:t>epiteti</a:t>
            </a:r>
            <a:r>
              <a:rPr lang="tr-TR" sz="2600" dirty="0" smtClean="0"/>
              <a:t> tek başına bir anlam ifade etmez. </a:t>
            </a:r>
          </a:p>
          <a:p>
            <a:pPr algn="just"/>
            <a:r>
              <a:rPr lang="tr-TR" sz="2600" dirty="0" err="1" smtClean="0"/>
              <a:t>Ucuncu</a:t>
            </a:r>
            <a:r>
              <a:rPr lang="tr-TR" sz="2600" dirty="0" smtClean="0"/>
              <a:t> bir isim daha vardır ki, o da turun ilk tanımını yapan yazarın (</a:t>
            </a:r>
            <a:r>
              <a:rPr lang="tr-TR" sz="2600" dirty="0" err="1" smtClean="0"/>
              <a:t>otorun</a:t>
            </a:r>
            <a:r>
              <a:rPr lang="tr-TR" sz="2600" dirty="0" smtClean="0"/>
              <a:t>) adıdır. </a:t>
            </a:r>
            <a:r>
              <a:rPr lang="tr-TR" sz="2600" i="1" dirty="0" err="1" smtClean="0"/>
              <a:t>Pinus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nigra'nın</a:t>
            </a:r>
            <a:r>
              <a:rPr lang="tr-TR" sz="2600" i="1" dirty="0" smtClean="0"/>
              <a:t> sonunda yer alan "</a:t>
            </a:r>
            <a:r>
              <a:rPr lang="tr-TR" sz="2600" i="1" dirty="0" err="1" smtClean="0"/>
              <a:t>Arnold</a:t>
            </a:r>
            <a:r>
              <a:rPr lang="tr-TR" sz="2600" i="1" dirty="0" smtClean="0"/>
              <a:t>", </a:t>
            </a:r>
            <a:r>
              <a:rPr lang="tr-TR" sz="2600" dirty="0" err="1" smtClean="0"/>
              <a:t>Avusturya'lı</a:t>
            </a:r>
            <a:r>
              <a:rPr lang="tr-TR" sz="2600" dirty="0" smtClean="0"/>
              <a:t> bir </a:t>
            </a:r>
            <a:r>
              <a:rPr lang="tr-TR" sz="2600" dirty="0" err="1" smtClean="0"/>
              <a:t>botanikcinin</a:t>
            </a:r>
            <a:r>
              <a:rPr lang="tr-TR" sz="2600" dirty="0" smtClean="0"/>
              <a:t> soyadıdır, isim babasıdır. Unlu </a:t>
            </a:r>
            <a:r>
              <a:rPr lang="tr-TR" sz="2600" dirty="0" err="1" smtClean="0"/>
              <a:t>botanikcilerin</a:t>
            </a:r>
            <a:r>
              <a:rPr lang="tr-TR" sz="2600" dirty="0" smtClean="0"/>
              <a:t> ad ve soyadları uzun ise tur </a:t>
            </a:r>
            <a:r>
              <a:rPr lang="tr-TR" sz="2600" dirty="0" err="1" smtClean="0"/>
              <a:t>epitetinden</a:t>
            </a:r>
            <a:r>
              <a:rPr lang="tr-TR" sz="2600" dirty="0" smtClean="0"/>
              <a:t> sonra kısaltılarak verilir. </a:t>
            </a:r>
            <a:r>
              <a:rPr lang="tr-TR" sz="2600" dirty="0" err="1" smtClean="0"/>
              <a:t>Orneğin</a:t>
            </a:r>
            <a:r>
              <a:rPr lang="tr-TR" sz="2600" dirty="0" smtClean="0"/>
              <a:t> 6000’den fazla </a:t>
            </a:r>
            <a:r>
              <a:rPr lang="tr-TR" sz="2600" dirty="0" err="1" smtClean="0"/>
              <a:t>taksona</a:t>
            </a:r>
            <a:r>
              <a:rPr lang="tr-TR" sz="2600" dirty="0" smtClean="0"/>
              <a:t> isim babalığı yapmış olan, unlu </a:t>
            </a:r>
            <a:r>
              <a:rPr lang="tr-TR" sz="2600" dirty="0" err="1" smtClean="0"/>
              <a:t>İsvecli</a:t>
            </a:r>
            <a:r>
              <a:rPr lang="tr-TR" sz="2600" dirty="0" smtClean="0"/>
              <a:t> </a:t>
            </a:r>
            <a:r>
              <a:rPr lang="tr-TR" sz="2600" dirty="0" err="1" smtClean="0"/>
              <a:t>botanikci</a:t>
            </a:r>
            <a:r>
              <a:rPr lang="tr-TR" sz="2600" dirty="0" smtClean="0"/>
              <a:t> C. </a:t>
            </a:r>
            <a:r>
              <a:rPr lang="tr-TR" sz="2600" dirty="0" err="1" smtClean="0"/>
              <a:t>Linnaeus</a:t>
            </a:r>
            <a:r>
              <a:rPr lang="tr-TR" sz="2600" dirty="0" smtClean="0"/>
              <a:t> </a:t>
            </a:r>
            <a:r>
              <a:rPr lang="tr-TR" sz="2600" dirty="0" err="1" smtClean="0"/>
              <a:t>icin</a:t>
            </a:r>
            <a:r>
              <a:rPr lang="tr-TR" sz="2600" dirty="0" smtClean="0"/>
              <a:t> kısaltılmış "L." yeterli </a:t>
            </a:r>
            <a:r>
              <a:rPr lang="tr-TR" sz="2600" dirty="0" err="1" smtClean="0"/>
              <a:t>gorulur</a:t>
            </a:r>
            <a:r>
              <a:rPr lang="tr-TR" sz="2600" dirty="0" smtClean="0"/>
              <a:t>. </a:t>
            </a:r>
          </a:p>
          <a:p>
            <a:pPr algn="just"/>
            <a:r>
              <a:rPr lang="tr-TR" sz="2600" i="1" dirty="0" err="1" smtClean="0"/>
              <a:t>Pinus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pinca</a:t>
            </a:r>
            <a:r>
              <a:rPr lang="tr-TR" sz="2600" i="1" dirty="0" smtClean="0"/>
              <a:t> </a:t>
            </a:r>
            <a:r>
              <a:rPr lang="tr-TR" sz="2600" dirty="0" smtClean="0"/>
              <a:t>L.</a:t>
            </a:r>
            <a:r>
              <a:rPr lang="tr-TR" sz="2600" i="1" dirty="0" smtClean="0"/>
              <a:t>, </a:t>
            </a:r>
            <a:r>
              <a:rPr lang="tr-TR" sz="2600" i="1" dirty="0" err="1" smtClean="0"/>
              <a:t>Quercus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coccifera</a:t>
            </a:r>
            <a:r>
              <a:rPr lang="tr-TR" sz="2600" i="1" dirty="0" smtClean="0"/>
              <a:t> </a:t>
            </a:r>
            <a:r>
              <a:rPr lang="tr-TR" sz="2600" dirty="0" smtClean="0"/>
              <a:t>L.</a:t>
            </a:r>
            <a:r>
              <a:rPr lang="tr-TR" sz="2600" i="1" dirty="0" smtClean="0"/>
              <a:t> gibi.</a:t>
            </a:r>
            <a:endParaRPr lang="tr-TR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64" y="1235088"/>
            <a:ext cx="971550" cy="64850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40" y="2843167"/>
            <a:ext cx="982040" cy="65453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39" y="3715963"/>
            <a:ext cx="968560" cy="64570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89" y="4579937"/>
            <a:ext cx="956825" cy="637724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2574613" y="1420843"/>
            <a:ext cx="756938" cy="19620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350" dirty="0" smtClean="0"/>
              <a:t>Buğday</a:t>
            </a:r>
            <a:endParaRPr lang="tr-TR" sz="1350" dirty="0"/>
          </a:p>
          <a:p>
            <a:endParaRPr lang="tr-TR" sz="1350" dirty="0"/>
          </a:p>
          <a:p>
            <a:endParaRPr lang="tr-TR" sz="1350" dirty="0"/>
          </a:p>
          <a:p>
            <a:endParaRPr lang="tr-TR" sz="1350" dirty="0" smtClean="0"/>
          </a:p>
          <a:p>
            <a:r>
              <a:rPr lang="tr-TR" sz="1350" dirty="0" err="1" smtClean="0"/>
              <a:t>Wheat</a:t>
            </a:r>
            <a:endParaRPr lang="tr-TR" sz="1350" dirty="0"/>
          </a:p>
          <a:p>
            <a:endParaRPr lang="tr-TR" sz="1350" dirty="0"/>
          </a:p>
          <a:p>
            <a:endParaRPr lang="tr-TR" sz="1350" dirty="0"/>
          </a:p>
          <a:p>
            <a:endParaRPr lang="tr-TR" sz="1350" dirty="0"/>
          </a:p>
          <a:p>
            <a:endParaRPr lang="tr-TR" sz="1350" dirty="0"/>
          </a:p>
        </p:txBody>
      </p:sp>
      <p:sp>
        <p:nvSpPr>
          <p:cNvPr id="10" name="Dikdörtgen 9"/>
          <p:cNvSpPr/>
          <p:nvPr/>
        </p:nvSpPr>
        <p:spPr>
          <a:xfrm>
            <a:off x="2574613" y="3031932"/>
            <a:ext cx="138035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1350" dirty="0"/>
              <a:t>गेहूँ</a:t>
            </a:r>
            <a:r>
              <a:rPr lang="tr-TR" sz="1350" dirty="0"/>
              <a:t> (</a:t>
            </a:r>
            <a:r>
              <a:rPr lang="tr-TR" sz="1350" dirty="0" err="1"/>
              <a:t>gehoon</a:t>
            </a:r>
            <a:r>
              <a:rPr lang="tr-TR" sz="1350" dirty="0"/>
              <a:t>)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2596133" y="3900317"/>
            <a:ext cx="113975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350" dirty="0" err="1"/>
              <a:t>Trigo</a:t>
            </a:r>
            <a:endParaRPr lang="tr-TR" sz="1350" dirty="0"/>
          </a:p>
        </p:txBody>
      </p:sp>
      <p:sp>
        <p:nvSpPr>
          <p:cNvPr id="12" name="Dikdörtgen 11"/>
          <p:cNvSpPr/>
          <p:nvPr/>
        </p:nvSpPr>
        <p:spPr>
          <a:xfrm>
            <a:off x="2578099" y="4721562"/>
            <a:ext cx="134684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350" dirty="0"/>
              <a:t>小麦</a:t>
            </a:r>
            <a:r>
              <a:rPr lang="tr-TR" altLang="zh-TW" sz="1350" dirty="0"/>
              <a:t> (</a:t>
            </a:r>
            <a:r>
              <a:rPr lang="tr-TR" sz="1350" dirty="0" err="1"/>
              <a:t>Xiǎomài</a:t>
            </a:r>
            <a:r>
              <a:rPr lang="tr-TR" sz="1350" dirty="0"/>
              <a:t>)</a:t>
            </a:r>
          </a:p>
        </p:txBody>
      </p:sp>
      <p:cxnSp>
        <p:nvCxnSpPr>
          <p:cNvPr id="14" name="Düz Ok Bağlayıcısı 13"/>
          <p:cNvCxnSpPr/>
          <p:nvPr/>
        </p:nvCxnSpPr>
        <p:spPr>
          <a:xfrm>
            <a:off x="3421563" y="1559342"/>
            <a:ext cx="1981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>
            <a:off x="3421563" y="2390338"/>
            <a:ext cx="1981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>
            <a:off x="3735888" y="3170432"/>
            <a:ext cx="16668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Ok Bağlayıcısı 17"/>
          <p:cNvCxnSpPr/>
          <p:nvPr/>
        </p:nvCxnSpPr>
        <p:spPr>
          <a:xfrm flipV="1">
            <a:off x="3166009" y="4038817"/>
            <a:ext cx="2236754" cy="7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Ok Bağlayıcısı 19"/>
          <p:cNvCxnSpPr/>
          <p:nvPr/>
        </p:nvCxnSpPr>
        <p:spPr>
          <a:xfrm>
            <a:off x="3847918" y="4860061"/>
            <a:ext cx="15548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ikdörtgen 21"/>
          <p:cNvSpPr/>
          <p:nvPr/>
        </p:nvSpPr>
        <p:spPr>
          <a:xfrm>
            <a:off x="5559379" y="1376981"/>
            <a:ext cx="182934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350" i="1" dirty="0" err="1"/>
              <a:t>Triticum</a:t>
            </a:r>
            <a:r>
              <a:rPr lang="tr-TR" sz="1350" dirty="0"/>
              <a:t> </a:t>
            </a:r>
            <a:r>
              <a:rPr lang="tr-TR" sz="1350" i="1" dirty="0" err="1" smtClean="0"/>
              <a:t>aestivum</a:t>
            </a:r>
            <a:r>
              <a:rPr lang="tr-TR" sz="1350" i="1" dirty="0" smtClean="0"/>
              <a:t> </a:t>
            </a:r>
            <a:r>
              <a:rPr lang="tr-TR" sz="1350" dirty="0" smtClean="0"/>
              <a:t>L.</a:t>
            </a:r>
            <a:endParaRPr lang="tr-TR" sz="1350" dirty="0"/>
          </a:p>
        </p:txBody>
      </p:sp>
      <p:sp>
        <p:nvSpPr>
          <p:cNvPr id="23" name="Dikdörtgen 22"/>
          <p:cNvSpPr/>
          <p:nvPr/>
        </p:nvSpPr>
        <p:spPr>
          <a:xfrm>
            <a:off x="5559379" y="2224882"/>
            <a:ext cx="181011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350" i="1" dirty="0" err="1"/>
              <a:t>Triticum</a:t>
            </a:r>
            <a:r>
              <a:rPr lang="tr-TR" sz="1350" dirty="0"/>
              <a:t> </a:t>
            </a:r>
            <a:r>
              <a:rPr lang="tr-TR" sz="1350" i="1" dirty="0" err="1"/>
              <a:t>aestivum</a:t>
            </a:r>
            <a:r>
              <a:rPr lang="tr-TR" sz="1350" i="1" dirty="0"/>
              <a:t> </a:t>
            </a:r>
            <a:r>
              <a:rPr lang="tr-TR" sz="1350" dirty="0"/>
              <a:t>L.</a:t>
            </a:r>
          </a:p>
        </p:txBody>
      </p:sp>
      <p:sp>
        <p:nvSpPr>
          <p:cNvPr id="24" name="Dikdörtgen 23"/>
          <p:cNvSpPr/>
          <p:nvPr/>
        </p:nvSpPr>
        <p:spPr>
          <a:xfrm>
            <a:off x="5525496" y="3028922"/>
            <a:ext cx="181011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350" i="1" dirty="0" err="1"/>
              <a:t>Triticum</a:t>
            </a:r>
            <a:r>
              <a:rPr lang="tr-TR" sz="1350" dirty="0"/>
              <a:t> </a:t>
            </a:r>
            <a:r>
              <a:rPr lang="tr-TR" sz="1350" i="1" dirty="0" err="1"/>
              <a:t>aestivum</a:t>
            </a:r>
            <a:r>
              <a:rPr lang="tr-TR" sz="1350" i="1" dirty="0"/>
              <a:t> </a:t>
            </a:r>
            <a:r>
              <a:rPr lang="tr-TR" sz="1350" dirty="0"/>
              <a:t>L.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5501137" y="3900317"/>
            <a:ext cx="181011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350" i="1" dirty="0" err="1"/>
              <a:t>Triticum</a:t>
            </a:r>
            <a:r>
              <a:rPr lang="tr-TR" sz="1350" dirty="0"/>
              <a:t> </a:t>
            </a:r>
            <a:r>
              <a:rPr lang="tr-TR" sz="1350" i="1" dirty="0" err="1"/>
              <a:t>aestivum</a:t>
            </a:r>
            <a:r>
              <a:rPr lang="tr-TR" sz="1350" i="1" dirty="0"/>
              <a:t> </a:t>
            </a:r>
            <a:r>
              <a:rPr lang="tr-TR" sz="1350" dirty="0"/>
              <a:t>L.</a:t>
            </a:r>
          </a:p>
        </p:txBody>
      </p:sp>
      <p:sp>
        <p:nvSpPr>
          <p:cNvPr id="26" name="Dikdörtgen 25"/>
          <p:cNvSpPr/>
          <p:nvPr/>
        </p:nvSpPr>
        <p:spPr>
          <a:xfrm>
            <a:off x="5501137" y="4721562"/>
            <a:ext cx="181011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350" i="1" dirty="0" err="1"/>
              <a:t>Triticum</a:t>
            </a:r>
            <a:r>
              <a:rPr lang="tr-TR" sz="1350" dirty="0"/>
              <a:t> </a:t>
            </a:r>
            <a:r>
              <a:rPr lang="tr-TR" sz="1350" i="1" dirty="0" err="1"/>
              <a:t>aestivum</a:t>
            </a:r>
            <a:r>
              <a:rPr lang="tr-TR" sz="1350" i="1" dirty="0"/>
              <a:t> </a:t>
            </a:r>
            <a:r>
              <a:rPr lang="tr-TR" sz="1350" dirty="0"/>
              <a:t>L.</a:t>
            </a:r>
          </a:p>
        </p:txBody>
      </p:sp>
      <p:sp>
        <p:nvSpPr>
          <p:cNvPr id="27" name="Dikdörtgen 26"/>
          <p:cNvSpPr/>
          <p:nvPr/>
        </p:nvSpPr>
        <p:spPr>
          <a:xfrm>
            <a:off x="2123728" y="692696"/>
            <a:ext cx="159210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350" dirty="0"/>
              <a:t>Yaygın İsimler </a:t>
            </a:r>
          </a:p>
          <a:p>
            <a:pPr algn="ctr"/>
            <a:r>
              <a:rPr lang="tr-TR" sz="1350" dirty="0"/>
              <a:t>(</a:t>
            </a:r>
            <a:r>
              <a:rPr lang="tr-TR" sz="1350" dirty="0" err="1"/>
              <a:t>Common</a:t>
            </a:r>
            <a:r>
              <a:rPr lang="tr-TR" sz="1350" dirty="0"/>
              <a:t> </a:t>
            </a:r>
            <a:r>
              <a:rPr lang="tr-TR" sz="1350" dirty="0" err="1"/>
              <a:t>Names</a:t>
            </a:r>
            <a:r>
              <a:rPr lang="tr-TR" sz="1350" dirty="0"/>
              <a:t>)</a:t>
            </a:r>
          </a:p>
        </p:txBody>
      </p:sp>
      <p:sp>
        <p:nvSpPr>
          <p:cNvPr id="28" name="Dikdörtgen 27"/>
          <p:cNvSpPr/>
          <p:nvPr/>
        </p:nvSpPr>
        <p:spPr>
          <a:xfrm>
            <a:off x="3793637" y="885551"/>
            <a:ext cx="4572000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1350" dirty="0"/>
              <a:t>Bilimsel İsim</a:t>
            </a:r>
          </a:p>
        </p:txBody>
      </p:sp>
      <p:sp>
        <p:nvSpPr>
          <p:cNvPr id="29" name="Dikdörtgen 28"/>
          <p:cNvSpPr/>
          <p:nvPr/>
        </p:nvSpPr>
        <p:spPr>
          <a:xfrm>
            <a:off x="1563244" y="5433174"/>
            <a:ext cx="60823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350" u="sng" dirty="0"/>
              <a:t>Dünyanın hangi ülkesine gidilirse gidilsin Bilimsel İsim her zaman </a:t>
            </a:r>
            <a:r>
              <a:rPr lang="tr-TR" sz="1350" b="1" u="sng" dirty="0" smtClean="0"/>
              <a:t>aynıdır.</a:t>
            </a:r>
            <a:endParaRPr lang="tr-TR" sz="1350" b="1" u="sng" dirty="0"/>
          </a:p>
        </p:txBody>
      </p:sp>
      <p:pic>
        <p:nvPicPr>
          <p:cNvPr id="7170" name="Picture 2" descr="Image result for ingiltere bayrağı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39212" y="1776899"/>
            <a:ext cx="934602" cy="119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26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5564" y="329835"/>
            <a:ext cx="8229600" cy="1066800"/>
          </a:xfrm>
        </p:spPr>
        <p:txBody>
          <a:bodyPr/>
          <a:lstStyle/>
          <a:p>
            <a:r>
              <a:rPr lang="tr-TR" dirty="0" err="1" smtClean="0"/>
              <a:t>Nomenklatür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384079"/>
            <a:ext cx="4402832" cy="4325112"/>
          </a:xfrm>
        </p:spPr>
        <p:txBody>
          <a:bodyPr>
            <a:normAutofit/>
          </a:bodyPr>
          <a:lstStyle/>
          <a:p>
            <a:pPr algn="just"/>
            <a:r>
              <a:rPr lang="tr-TR" sz="1800" dirty="0" smtClean="0"/>
              <a:t>Uluslararası Botanik Adlandırma Kodu’nda ( </a:t>
            </a:r>
            <a:r>
              <a:rPr lang="tr-TR" sz="1800" dirty="0" err="1" smtClean="0"/>
              <a:t>International</a:t>
            </a:r>
            <a:r>
              <a:rPr lang="tr-TR" sz="1800" dirty="0" smtClean="0"/>
              <a:t> </a:t>
            </a:r>
            <a:r>
              <a:rPr lang="tr-TR" sz="1800" dirty="0" err="1" smtClean="0"/>
              <a:t>Code</a:t>
            </a:r>
            <a:r>
              <a:rPr lang="tr-TR" sz="1800" dirty="0" smtClean="0"/>
              <a:t> of </a:t>
            </a:r>
            <a:r>
              <a:rPr lang="tr-TR" sz="1800" dirty="0" err="1" smtClean="0"/>
              <a:t>Botanical</a:t>
            </a:r>
            <a:r>
              <a:rPr lang="tr-TR" sz="1800" dirty="0" smtClean="0"/>
              <a:t> </a:t>
            </a:r>
            <a:r>
              <a:rPr lang="tr-TR" sz="1800" dirty="0" err="1" smtClean="0"/>
              <a:t>Nomenclature</a:t>
            </a:r>
            <a:r>
              <a:rPr lang="tr-TR" sz="1800" dirty="0" smtClean="0"/>
              <a:t>=ICBN) yer alan kurallara göre yapılan isimlendirmedir.</a:t>
            </a:r>
          </a:p>
          <a:p>
            <a:pPr algn="just">
              <a:buFont typeface="Wingdings" pitchFamily="2" charset="2"/>
              <a:buChar char="v"/>
            </a:pPr>
            <a:r>
              <a:rPr lang="tr-TR" sz="1800" dirty="0" smtClean="0"/>
              <a:t>Kara bitkileri</a:t>
            </a:r>
          </a:p>
          <a:p>
            <a:pPr algn="just">
              <a:buFont typeface="Wingdings" pitchFamily="2" charset="2"/>
              <a:buChar char="v"/>
            </a:pPr>
            <a:r>
              <a:rPr lang="tr-TR" sz="1800" dirty="0" smtClean="0"/>
              <a:t>Fosil organizma isimleri</a:t>
            </a:r>
          </a:p>
          <a:p>
            <a:pPr algn="just">
              <a:buFont typeface="Wingdings" pitchFamily="2" charset="2"/>
              <a:buChar char="v"/>
            </a:pPr>
            <a:r>
              <a:rPr lang="tr-TR" sz="1800" dirty="0" smtClean="0"/>
              <a:t>Mavi-yeşil algler</a:t>
            </a:r>
          </a:p>
          <a:p>
            <a:pPr algn="just">
              <a:buFont typeface="Wingdings" pitchFamily="2" charset="2"/>
              <a:buChar char="v"/>
            </a:pPr>
            <a:r>
              <a:rPr lang="tr-TR" sz="1800" dirty="0" err="1" smtClean="0"/>
              <a:t>Cydtridler</a:t>
            </a:r>
            <a:r>
              <a:rPr lang="tr-TR" sz="1800" dirty="0" smtClean="0"/>
              <a:t>, </a:t>
            </a:r>
            <a:r>
              <a:rPr lang="tr-TR" sz="1800" dirty="0" err="1" smtClean="0"/>
              <a:t>oomycetes</a:t>
            </a:r>
            <a:r>
              <a:rPr lang="tr-TR" sz="1800" dirty="0" smtClean="0"/>
              <a:t> ve küfleri içeren mantarlar</a:t>
            </a:r>
          </a:p>
          <a:p>
            <a:pPr algn="just">
              <a:buFont typeface="Wingdings" pitchFamily="2" charset="2"/>
              <a:buChar char="v"/>
            </a:pPr>
            <a:r>
              <a:rPr lang="tr-TR" sz="1800" dirty="0" err="1" smtClean="0"/>
              <a:t>Fotosentetik</a:t>
            </a:r>
            <a:r>
              <a:rPr lang="tr-TR" sz="1800" dirty="0" smtClean="0"/>
              <a:t> </a:t>
            </a:r>
            <a:r>
              <a:rPr lang="tr-TR" sz="1800" dirty="0" err="1" smtClean="0"/>
              <a:t>protistalar</a:t>
            </a:r>
            <a:endParaRPr lang="tr-TR" sz="1800" dirty="0" smtClean="0"/>
          </a:p>
          <a:p>
            <a:pPr algn="just">
              <a:buFont typeface="Wingdings" pitchFamily="2" charset="2"/>
              <a:buChar char="v"/>
            </a:pPr>
            <a:r>
              <a:rPr lang="tr-TR" sz="1800" dirty="0" err="1" smtClean="0"/>
              <a:t>Taksonomik</a:t>
            </a:r>
            <a:r>
              <a:rPr lang="tr-TR" sz="1800" dirty="0" smtClean="0"/>
              <a:t> olarak bitkilerle ilişkili olan </a:t>
            </a:r>
            <a:r>
              <a:rPr lang="tr-TR" sz="1800" dirty="0" err="1" smtClean="0"/>
              <a:t>fotosentetik</a:t>
            </a:r>
            <a:r>
              <a:rPr lang="tr-TR" sz="1800" dirty="0" smtClean="0"/>
              <a:t> olmayan gruplar</a:t>
            </a:r>
          </a:p>
        </p:txBody>
      </p:sp>
      <p:pic>
        <p:nvPicPr>
          <p:cNvPr id="1026" name="Picture 2" descr="ICN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736" y="863235"/>
            <a:ext cx="3466728" cy="559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nternational code of nomencl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0911"/>
            <a:ext cx="3085843" cy="503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090" y="2276872"/>
            <a:ext cx="20955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309" y="2132856"/>
            <a:ext cx="290538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779912" y="692696"/>
            <a:ext cx="49552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Uluslararası Botanik Adlandırma </a:t>
            </a:r>
            <a:r>
              <a:rPr lang="tr-TR" dirty="0" smtClean="0"/>
              <a:t>Kodu, belli aralıklar ile tekrardan düzenlenmektedir. </a:t>
            </a:r>
            <a:r>
              <a:rPr lang="tr-TR" dirty="0" err="1" smtClean="0"/>
              <a:t>Nomenklatür</a:t>
            </a:r>
            <a:r>
              <a:rPr lang="tr-TR" dirty="0" smtClean="0"/>
              <a:t> çalışması yapan bir araştırmacı en son yayınlanan Kodu baz almak zorundadır.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323528" y="5896723"/>
            <a:ext cx="900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Şuan da güncel olarak kullanılmakta olan, </a:t>
            </a:r>
          </a:p>
          <a:p>
            <a:pPr algn="just"/>
            <a:r>
              <a:rPr lang="tr-TR" sz="1600" dirty="0" smtClean="0"/>
              <a:t>Uluslararası </a:t>
            </a:r>
            <a:r>
              <a:rPr lang="tr-TR" sz="1600" dirty="0"/>
              <a:t>Botanik Adlandırma </a:t>
            </a:r>
            <a:r>
              <a:rPr lang="tr-TR" sz="1600" dirty="0" smtClean="0"/>
              <a:t>Kodu, </a:t>
            </a:r>
            <a:r>
              <a:rPr lang="tr-TR" sz="1600" dirty="0" smtClean="0">
                <a:solidFill>
                  <a:srgbClr val="FF0000"/>
                </a:solidFill>
              </a:rPr>
              <a:t>2018 </a:t>
            </a:r>
            <a:r>
              <a:rPr lang="tr-TR" sz="1600" dirty="0" err="1" smtClean="0">
                <a:solidFill>
                  <a:srgbClr val="FF0000"/>
                </a:solidFill>
              </a:rPr>
              <a:t>Shenzhen</a:t>
            </a:r>
            <a:r>
              <a:rPr lang="tr-TR" sz="1600" dirty="0" smtClean="0">
                <a:solidFill>
                  <a:srgbClr val="FF0000"/>
                </a:solidFill>
              </a:rPr>
              <a:t> Kodudur.</a:t>
            </a:r>
            <a:endParaRPr lang="tr-T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97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53666"/>
            <a:ext cx="8229600" cy="1066800"/>
          </a:xfrm>
        </p:spPr>
        <p:txBody>
          <a:bodyPr/>
          <a:lstStyle/>
          <a:p>
            <a:r>
              <a:rPr lang="tr-TR" dirty="0" smtClean="0"/>
              <a:t>Adlandırmanın Prensipleri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325112"/>
          </a:xfrm>
        </p:spPr>
        <p:txBody>
          <a:bodyPr>
            <a:normAutofit fontScale="92500" lnSpcReduction="10000"/>
          </a:bodyPr>
          <a:lstStyle/>
          <a:p>
            <a:r>
              <a:rPr lang="tr-TR" sz="2000" dirty="0" smtClean="0"/>
              <a:t>Uluslararası Botanik Adlandırma Kodu’nun prensipleri tam metin olarak 2005 Viyana Kodu’na göre bildirilmiştir.</a:t>
            </a:r>
          </a:p>
          <a:p>
            <a:pPr marL="624078" indent="-514350">
              <a:buFont typeface="+mj-lt"/>
              <a:buAutoNum type="romanUcPeriod"/>
            </a:pPr>
            <a:r>
              <a:rPr lang="tr-TR" sz="2000" dirty="0" smtClean="0"/>
              <a:t>Botanik Adlandırma, zoolojik ve bakteriyolojik adlandırmadan bağımsızdır. Kod, ister bitki ister  bitki gibi davranan </a:t>
            </a:r>
            <a:r>
              <a:rPr lang="tr-TR" sz="2000" dirty="0" err="1" smtClean="0"/>
              <a:t>taksonomik</a:t>
            </a:r>
            <a:r>
              <a:rPr lang="tr-TR" sz="2000" dirty="0" smtClean="0"/>
              <a:t> gruplarda isimlerin eşitliği prensibini uygular.</a:t>
            </a:r>
          </a:p>
          <a:p>
            <a:pPr marL="624078" indent="-514350">
              <a:buFont typeface="+mj-lt"/>
              <a:buAutoNum type="romanUcPeriod"/>
            </a:pPr>
            <a:r>
              <a:rPr lang="tr-TR" sz="2000" dirty="0" err="1" smtClean="0"/>
              <a:t>Taksonomik</a:t>
            </a:r>
            <a:r>
              <a:rPr lang="tr-TR" sz="2000" dirty="0" smtClean="0"/>
              <a:t> gruplarda, isimlerin uygulanması </a:t>
            </a:r>
            <a:r>
              <a:rPr lang="tr-TR" sz="2000" dirty="0" err="1" smtClean="0">
                <a:solidFill>
                  <a:srgbClr val="FF0000"/>
                </a:solidFill>
              </a:rPr>
              <a:t>nomenklatürel</a:t>
            </a:r>
            <a:r>
              <a:rPr lang="tr-TR" sz="2000" dirty="0" smtClean="0">
                <a:solidFill>
                  <a:srgbClr val="FF0000"/>
                </a:solidFill>
              </a:rPr>
              <a:t> tiplerin</a:t>
            </a:r>
            <a:r>
              <a:rPr lang="tr-TR" sz="2000" dirty="0" smtClean="0"/>
              <a:t> aracılığı ile belirlenir.</a:t>
            </a:r>
          </a:p>
          <a:p>
            <a:pPr marL="624078" indent="-514350">
              <a:buFont typeface="+mj-lt"/>
              <a:buAutoNum type="romanUcPeriod"/>
            </a:pPr>
            <a:r>
              <a:rPr lang="tr-TR" sz="2000" dirty="0" smtClean="0"/>
              <a:t>Bir </a:t>
            </a:r>
            <a:r>
              <a:rPr lang="tr-TR" sz="2000" dirty="0" err="1" smtClean="0"/>
              <a:t>taksonomik</a:t>
            </a:r>
            <a:r>
              <a:rPr lang="tr-TR" sz="2000" dirty="0" smtClean="0"/>
              <a:t> grubun isimlendirilmesinde </a:t>
            </a:r>
            <a:r>
              <a:rPr lang="tr-TR" sz="2000" dirty="0" smtClean="0">
                <a:solidFill>
                  <a:srgbClr val="FF0000"/>
                </a:solidFill>
              </a:rPr>
              <a:t>yayın önceliği </a:t>
            </a:r>
            <a:r>
              <a:rPr lang="tr-TR" sz="2000" dirty="0" smtClean="0"/>
              <a:t>esas alınır.</a:t>
            </a:r>
          </a:p>
          <a:p>
            <a:pPr marL="624078" indent="-514350">
              <a:buFont typeface="+mj-lt"/>
              <a:buAutoNum type="romanUcPeriod"/>
            </a:pPr>
            <a:r>
              <a:rPr lang="tr-TR" sz="2000" dirty="0" smtClean="0"/>
              <a:t>Belirli bir bölge, pozisyon ve kategorideki her bir </a:t>
            </a:r>
            <a:r>
              <a:rPr lang="tr-TR" sz="2000" dirty="0" err="1" smtClean="0"/>
              <a:t>taksonomik</a:t>
            </a:r>
            <a:r>
              <a:rPr lang="tr-TR" sz="2000" dirty="0" smtClean="0"/>
              <a:t> grup kurallara göre sadece tek bir doğru isme sahip olabilir, bu da istisnalar dışında en erken yayınlanmış olandır.</a:t>
            </a:r>
          </a:p>
          <a:p>
            <a:pPr marL="624078" indent="-514350">
              <a:buFont typeface="+mj-lt"/>
              <a:buAutoNum type="romanUcPeriod"/>
            </a:pPr>
            <a:r>
              <a:rPr lang="tr-TR" sz="2000" dirty="0" err="1" smtClean="0"/>
              <a:t>Taksonomik</a:t>
            </a:r>
            <a:r>
              <a:rPr lang="tr-TR" sz="2000" dirty="0" smtClean="0"/>
              <a:t> grupların bilimsel isimleri ne olursa olsun Latince isimlendirilir.</a:t>
            </a:r>
          </a:p>
          <a:p>
            <a:pPr marL="624078" indent="-514350">
              <a:buFont typeface="+mj-lt"/>
              <a:buAutoNum type="romanUcPeriod"/>
            </a:pPr>
            <a:r>
              <a:rPr lang="tr-TR" sz="2000" dirty="0" smtClean="0"/>
              <a:t>Adlandırmanın kuralları herhangi bir sınırlama olmadığı sürece geçmişi kapsar.</a:t>
            </a:r>
            <a:endParaRPr lang="tr-T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 smtClean="0"/>
              <a:t>İsimlendimede</a:t>
            </a:r>
            <a:r>
              <a:rPr lang="tr-TR" dirty="0" smtClean="0"/>
              <a:t> Yayın Önceliği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/>
          <a:srcRect l="13387" t="38499" r="57869" b="54984"/>
          <a:stretch/>
        </p:blipFill>
        <p:spPr>
          <a:xfrm>
            <a:off x="337527" y="2276872"/>
            <a:ext cx="8468941" cy="108012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2"/>
          <a:srcRect l="13387" t="44147" r="57869" b="48901"/>
          <a:stretch/>
        </p:blipFill>
        <p:spPr>
          <a:xfrm>
            <a:off x="337528" y="3861048"/>
            <a:ext cx="8468941" cy="1152128"/>
          </a:xfrm>
          <a:prstGeom prst="rect">
            <a:avLst/>
          </a:prstGeom>
        </p:spPr>
      </p:pic>
      <p:cxnSp>
        <p:nvCxnSpPr>
          <p:cNvPr id="10" name="Düz Bağlayıcı 9"/>
          <p:cNvCxnSpPr/>
          <p:nvPr/>
        </p:nvCxnSpPr>
        <p:spPr>
          <a:xfrm>
            <a:off x="107504" y="4437112"/>
            <a:ext cx="88569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Resi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960" y="2017029"/>
            <a:ext cx="1024508" cy="102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9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54359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Dünya için yeni bir türü isimlendirmek</a:t>
            </a:r>
            <a:endParaRPr lang="tr-TR" dirty="0"/>
          </a:p>
        </p:txBody>
      </p:sp>
      <p:pic>
        <p:nvPicPr>
          <p:cNvPr id="2050" name="Picture 2" descr="https://www.researchgate.net/profile/Burcin_Cingay/publication/328390639/figure/fig1/AS:684198935425029@1540137146821/Verbascum-faik-karaveliogullarii-in-Hakkari-southeastern-Anatolia-Turkey-type_W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6"/>
            <a:ext cx="335719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www.researchgate.net/profile/Burcin_Cingay/publication/328390639/figure/tbl1/AS:684198960574465@1540137152604/Diagnostic-morphological-features-of-Verbascum-faik-karaveliogullarii-V-afyonense-and_W6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8" t="-1078" r="23880" b="27119"/>
          <a:stretch/>
        </p:blipFill>
        <p:spPr bwMode="auto">
          <a:xfrm>
            <a:off x="1212479" y="732234"/>
            <a:ext cx="3715740" cy="308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researchgate.net/profile/Burcin_Cingay/publication/328390639/figure/fig5/AS:684198960578562@1540137152526/Distribution-of-Verbascum-faik-karaveliogullarii-square-V-afyonense-stars-and-V_W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13807"/>
            <a:ext cx="404990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researchgate.net/profile/Burcin_Cingay/publication/328390639/figure/fig2/AS:684198935404558@1540137146969/Verbascum-faik-karaveliogullarii-A-Basal-leaves-B-Upper-surface-of-basal-leaves-C_W6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08" y="766534"/>
            <a:ext cx="2625749" cy="371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7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196752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tr-TR" b="1" dirty="0" err="1" smtClean="0"/>
              <a:t>Holotip</a:t>
            </a:r>
            <a:r>
              <a:rPr lang="tr-TR" b="1" dirty="0" smtClean="0"/>
              <a:t>: </a:t>
            </a:r>
            <a:r>
              <a:rPr lang="tr-TR" dirty="0" smtClean="0"/>
              <a:t>Geçerli yayında bitki isimlendirilirken kullanılan veya tayin edilen örnek ya da çizimdir.</a:t>
            </a:r>
          </a:p>
          <a:p>
            <a:r>
              <a:rPr lang="tr-TR" b="1" dirty="0" err="1" smtClean="0"/>
              <a:t>İzotip</a:t>
            </a:r>
            <a:r>
              <a:rPr lang="tr-TR" b="1" dirty="0" smtClean="0"/>
              <a:t>:</a:t>
            </a:r>
            <a:r>
              <a:rPr lang="tr-TR" dirty="0" smtClean="0"/>
              <a:t> </a:t>
            </a:r>
            <a:r>
              <a:rPr lang="tr-TR" dirty="0" err="1" smtClean="0"/>
              <a:t>Holotipin</a:t>
            </a:r>
            <a:r>
              <a:rPr lang="tr-TR" dirty="0" smtClean="0"/>
              <a:t> kopyasıdır. Aynı popülasyondan aynı anda aynı kişi tarafından toplanmıştır.</a:t>
            </a:r>
          </a:p>
          <a:p>
            <a:r>
              <a:rPr lang="tr-TR" b="1" dirty="0" err="1" smtClean="0"/>
              <a:t>Lektotip</a:t>
            </a:r>
            <a:r>
              <a:rPr lang="tr-TR" b="1" dirty="0" smtClean="0"/>
              <a:t>: </a:t>
            </a:r>
            <a:r>
              <a:rPr lang="tr-TR" dirty="0" smtClean="0"/>
              <a:t>Yayın yapılırken </a:t>
            </a:r>
            <a:r>
              <a:rPr lang="tr-TR" dirty="0" err="1" smtClean="0"/>
              <a:t>holotip</a:t>
            </a:r>
            <a:r>
              <a:rPr lang="tr-TR" dirty="0"/>
              <a:t> </a:t>
            </a:r>
            <a:r>
              <a:rPr lang="tr-TR" dirty="0" smtClean="0"/>
              <a:t>belirlenemediği zaman, orijinal materyal arasından seçilen ve tip olarak işlev gören örnektir.</a:t>
            </a:r>
          </a:p>
          <a:p>
            <a:r>
              <a:rPr lang="tr-TR" b="1" dirty="0" err="1" smtClean="0"/>
              <a:t>Neotip</a:t>
            </a:r>
            <a:r>
              <a:rPr lang="tr-TR" b="1" dirty="0" smtClean="0"/>
              <a:t>: </a:t>
            </a:r>
            <a:r>
              <a:rPr lang="tr-TR" dirty="0" smtClean="0"/>
              <a:t>İsimlendirmede kullanılmış olan orijinal materyal kaybolmuş olması durumunda, orijinal olmayan koleksiyon arasından seçilmiş örnektir.</a:t>
            </a:r>
          </a:p>
          <a:p>
            <a:r>
              <a:rPr lang="tr-TR" b="1" dirty="0" err="1" smtClean="0"/>
              <a:t>Paratip</a:t>
            </a:r>
            <a:r>
              <a:rPr lang="tr-TR" b="1" dirty="0" smtClean="0"/>
              <a:t>:</a:t>
            </a:r>
            <a:r>
              <a:rPr lang="tr-TR" dirty="0" smtClean="0"/>
              <a:t> Geçerli yayında gönderme yapılan, </a:t>
            </a:r>
            <a:r>
              <a:rPr lang="tr-TR" dirty="0" err="1" smtClean="0"/>
              <a:t>holotip</a:t>
            </a:r>
            <a:r>
              <a:rPr lang="tr-TR" dirty="0" smtClean="0"/>
              <a:t>, </a:t>
            </a:r>
            <a:r>
              <a:rPr lang="tr-TR" dirty="0" err="1" smtClean="0"/>
              <a:t>izotip</a:t>
            </a:r>
            <a:r>
              <a:rPr lang="tr-TR" dirty="0"/>
              <a:t> </a:t>
            </a:r>
            <a:r>
              <a:rPr lang="tr-TR" dirty="0" smtClean="0"/>
              <a:t>ve </a:t>
            </a:r>
            <a:r>
              <a:rPr lang="tr-TR" dirty="0" err="1" smtClean="0"/>
              <a:t>sintip</a:t>
            </a:r>
            <a:r>
              <a:rPr lang="tr-TR" dirty="0" smtClean="0"/>
              <a:t> olmayan örnektir.</a:t>
            </a:r>
          </a:p>
          <a:p>
            <a:r>
              <a:rPr lang="tr-TR" b="1" dirty="0" err="1" smtClean="0"/>
              <a:t>Epitip</a:t>
            </a:r>
            <a:r>
              <a:rPr lang="tr-TR" b="1" dirty="0" smtClean="0"/>
              <a:t>:</a:t>
            </a:r>
            <a:r>
              <a:rPr lang="tr-TR" dirty="0" smtClean="0"/>
              <a:t> Bir </a:t>
            </a:r>
            <a:r>
              <a:rPr lang="tr-TR" dirty="0" err="1" smtClean="0"/>
              <a:t>taksonun</a:t>
            </a:r>
            <a:r>
              <a:rPr lang="tr-TR" dirty="0" smtClean="0"/>
              <a:t> </a:t>
            </a:r>
            <a:r>
              <a:rPr lang="tr-TR" dirty="0" err="1" smtClean="0"/>
              <a:t>deskripsiyonu</a:t>
            </a:r>
            <a:r>
              <a:rPr lang="tr-TR" dirty="0" smtClean="0"/>
              <a:t> ve </a:t>
            </a:r>
            <a:r>
              <a:rPr lang="tr-TR" dirty="0" err="1" smtClean="0"/>
              <a:t>diagnozunun</a:t>
            </a:r>
            <a:r>
              <a:rPr lang="tr-TR" dirty="0" smtClean="0"/>
              <a:t> yapılabilmesi için </a:t>
            </a:r>
            <a:r>
              <a:rPr lang="tr-TR" dirty="0" err="1" smtClean="0"/>
              <a:t>holotip</a:t>
            </a:r>
            <a:r>
              <a:rPr lang="tr-TR" dirty="0" smtClean="0"/>
              <a:t>, </a:t>
            </a:r>
            <a:r>
              <a:rPr lang="tr-TR" dirty="0" err="1" smtClean="0"/>
              <a:t>lektotip</a:t>
            </a:r>
            <a:r>
              <a:rPr lang="tr-TR" dirty="0" smtClean="0"/>
              <a:t> ve ya </a:t>
            </a:r>
            <a:r>
              <a:rPr lang="tr-TR" dirty="0" err="1" smtClean="0"/>
              <a:t>neotip</a:t>
            </a:r>
            <a:r>
              <a:rPr lang="tr-TR" dirty="0" smtClean="0"/>
              <a:t> yetersiz kaldığında seçilen «açıklayıcı» örnek ya da çizim</a:t>
            </a:r>
            <a:endParaRPr lang="tr-TR" b="1" dirty="0" smtClean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035075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023" y="4005064"/>
            <a:ext cx="1380391" cy="250295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96" y="1916832"/>
            <a:ext cx="2067922" cy="2016224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" y="2263018"/>
            <a:ext cx="2067922" cy="2016224"/>
          </a:xfrm>
          <a:prstGeom prst="rect">
            <a:avLst/>
          </a:prstGeom>
        </p:spPr>
      </p:pic>
      <p:cxnSp>
        <p:nvCxnSpPr>
          <p:cNvPr id="11" name="Düz Ok Bağlayıcısı 10"/>
          <p:cNvCxnSpPr/>
          <p:nvPr/>
        </p:nvCxnSpPr>
        <p:spPr>
          <a:xfrm flipV="1">
            <a:off x="2985513" y="1584131"/>
            <a:ext cx="1399022" cy="8090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Metin kutusu 11"/>
          <p:cNvSpPr txBox="1"/>
          <p:nvPr/>
        </p:nvSpPr>
        <p:spPr>
          <a:xfrm>
            <a:off x="3971290" y="652046"/>
            <a:ext cx="106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HOLOTİP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6192179" y="836712"/>
            <a:ext cx="198022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err="1" smtClean="0"/>
              <a:t>Deskripsiyon</a:t>
            </a:r>
            <a:endParaRPr lang="tr-TR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/>
              <a:t>Referans örnek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/>
              <a:t>Sadece 1 adettir. Birden fazla </a:t>
            </a:r>
            <a:r>
              <a:rPr lang="tr-TR" sz="1400" dirty="0" err="1" smtClean="0"/>
              <a:t>holotip</a:t>
            </a:r>
            <a:r>
              <a:rPr lang="tr-TR" sz="1400" dirty="0" smtClean="0"/>
              <a:t> örneği yoktur.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/>
              <a:t>G</a:t>
            </a:r>
            <a:r>
              <a:rPr lang="tr-TR" sz="1400" dirty="0" smtClean="0"/>
              <a:t>eçerli </a:t>
            </a:r>
            <a:r>
              <a:rPr lang="tr-TR" sz="1400" dirty="0"/>
              <a:t>yayında bitki isimlendirilirken kullanılan veya tayin edilen örnek ya da çizimdir.</a:t>
            </a:r>
          </a:p>
          <a:p>
            <a:endParaRPr lang="tr-TR" dirty="0" smtClean="0"/>
          </a:p>
        </p:txBody>
      </p:sp>
      <p:cxnSp>
        <p:nvCxnSpPr>
          <p:cNvPr id="14" name="Düz Ok Bağlayıcısı 13"/>
          <p:cNvCxnSpPr/>
          <p:nvPr/>
        </p:nvCxnSpPr>
        <p:spPr>
          <a:xfrm>
            <a:off x="2627796" y="4134962"/>
            <a:ext cx="1584164" cy="118362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Metin kutusu 14"/>
          <p:cNvSpPr txBox="1"/>
          <p:nvPr/>
        </p:nvSpPr>
        <p:spPr>
          <a:xfrm>
            <a:off x="4351421" y="4094576"/>
            <a:ext cx="106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İZOTİP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783" y="332656"/>
            <a:ext cx="1380391" cy="2502951"/>
          </a:xfrm>
          <a:prstGeom prst="rect">
            <a:avLst/>
          </a:prstGeom>
        </p:spPr>
      </p:pic>
      <p:sp>
        <p:nvSpPr>
          <p:cNvPr id="19" name="Metin kutusu 18"/>
          <p:cNvSpPr txBox="1"/>
          <p:nvPr/>
        </p:nvSpPr>
        <p:spPr>
          <a:xfrm>
            <a:off x="5914992" y="4909810"/>
            <a:ext cx="25562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err="1" smtClean="0"/>
              <a:t>Holotipin</a:t>
            </a:r>
            <a:r>
              <a:rPr lang="tr-TR" sz="1400" dirty="0" smtClean="0"/>
              <a:t> </a:t>
            </a:r>
            <a:r>
              <a:rPr lang="tr-TR" sz="1400" dirty="0"/>
              <a:t>kopyasıdır. </a:t>
            </a:r>
            <a:endParaRPr lang="tr-TR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/>
              <a:t>Aynı </a:t>
            </a:r>
            <a:r>
              <a:rPr lang="tr-TR" sz="1400" dirty="0" err="1"/>
              <a:t>populasyondan</a:t>
            </a:r>
            <a:r>
              <a:rPr lang="tr-TR" sz="1400" dirty="0"/>
              <a:t>, aynı zamanda ve aynı kişi tarafından toplanmıştır.</a:t>
            </a:r>
          </a:p>
        </p:txBody>
      </p:sp>
      <p:sp>
        <p:nvSpPr>
          <p:cNvPr id="24" name="Metin kutusu 23"/>
          <p:cNvSpPr txBox="1"/>
          <p:nvPr/>
        </p:nvSpPr>
        <p:spPr>
          <a:xfrm>
            <a:off x="179512" y="332656"/>
            <a:ext cx="2806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Tarih: 20 Mayıs 2000</a:t>
            </a:r>
          </a:p>
          <a:p>
            <a:r>
              <a:rPr lang="tr-TR" dirty="0" smtClean="0"/>
              <a:t>Toplayıcı : E. Cabi</a:t>
            </a:r>
          </a:p>
          <a:p>
            <a:r>
              <a:rPr lang="tr-TR" dirty="0" smtClean="0"/>
              <a:t>Yer: Tekirdağ</a:t>
            </a:r>
            <a:endParaRPr lang="tr-TR" dirty="0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185" y="4991320"/>
            <a:ext cx="903837" cy="1638855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456" y="5386645"/>
            <a:ext cx="699728" cy="1268760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636647"/>
            <a:ext cx="567542" cy="1029077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1912557" y="6323349"/>
            <a:ext cx="137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…</a:t>
            </a:r>
            <a:endParaRPr lang="tr-TR" dirty="0"/>
          </a:p>
        </p:txBody>
      </p:sp>
      <p:sp>
        <p:nvSpPr>
          <p:cNvPr id="25" name="Metin kutusu 24"/>
          <p:cNvSpPr txBox="1"/>
          <p:nvPr/>
        </p:nvSpPr>
        <p:spPr>
          <a:xfrm>
            <a:off x="2242629" y="5308354"/>
            <a:ext cx="1061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accent1">
                    <a:lumMod val="75000"/>
                  </a:schemeClr>
                </a:solidFill>
              </a:rPr>
              <a:t>İZOTİP</a:t>
            </a:r>
            <a:endParaRPr lang="tr-TR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Metin kutusu 25"/>
          <p:cNvSpPr txBox="1"/>
          <p:nvPr/>
        </p:nvSpPr>
        <p:spPr>
          <a:xfrm>
            <a:off x="3063727" y="5052124"/>
            <a:ext cx="1061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accent1">
                    <a:lumMod val="75000"/>
                  </a:schemeClr>
                </a:solidFill>
              </a:rPr>
              <a:t>İZOTİP</a:t>
            </a:r>
            <a:endParaRPr lang="tr-TR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Metin kutusu 26"/>
          <p:cNvSpPr txBox="1"/>
          <p:nvPr/>
        </p:nvSpPr>
        <p:spPr>
          <a:xfrm>
            <a:off x="3971289" y="4709457"/>
            <a:ext cx="1061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accent1">
                    <a:lumMod val="75000"/>
                  </a:schemeClr>
                </a:solidFill>
              </a:rPr>
              <a:t>İZOTİP</a:t>
            </a:r>
            <a:endParaRPr lang="tr-TR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15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9" grpId="0"/>
      <p:bldP spid="24" grpId="0"/>
      <p:bldP spid="2" grpId="0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47" y="862002"/>
            <a:ext cx="1380391" cy="250295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36712"/>
            <a:ext cx="1380391" cy="250295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836712"/>
            <a:ext cx="1380391" cy="2502951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635005" y="3364953"/>
            <a:ext cx="106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HOLOTİP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6775147" y="3390243"/>
            <a:ext cx="106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İZOTİP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5292080" y="3376889"/>
            <a:ext cx="106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İZOTİP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3" name="Düz Ok Bağlayıcısı 12"/>
          <p:cNvCxnSpPr/>
          <p:nvPr/>
        </p:nvCxnSpPr>
        <p:spPr>
          <a:xfrm>
            <a:off x="2123728" y="3853385"/>
            <a:ext cx="0" cy="57606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>
            <a:off x="5652120" y="3853385"/>
            <a:ext cx="0" cy="57606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/>
          <p:nvPr/>
        </p:nvCxnSpPr>
        <p:spPr>
          <a:xfrm>
            <a:off x="7092280" y="3853385"/>
            <a:ext cx="0" cy="57606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Metin kutusu 17"/>
          <p:cNvSpPr txBox="1"/>
          <p:nvPr/>
        </p:nvSpPr>
        <p:spPr>
          <a:xfrm>
            <a:off x="395536" y="4548549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TNKÜ</a:t>
            </a:r>
          </a:p>
          <a:p>
            <a:pPr algn="ctr"/>
            <a:r>
              <a:rPr lang="tr-TR" dirty="0" err="1" smtClean="0"/>
              <a:t>Herbaryumu</a:t>
            </a:r>
            <a:endParaRPr lang="tr-TR" dirty="0"/>
          </a:p>
        </p:txBody>
      </p:sp>
      <p:sp>
        <p:nvSpPr>
          <p:cNvPr id="19" name="Metin kutusu 18"/>
          <p:cNvSpPr txBox="1"/>
          <p:nvPr/>
        </p:nvSpPr>
        <p:spPr>
          <a:xfrm>
            <a:off x="3923928" y="454927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NGBB</a:t>
            </a:r>
          </a:p>
          <a:p>
            <a:pPr algn="ctr"/>
            <a:r>
              <a:rPr lang="tr-TR" dirty="0" err="1" smtClean="0"/>
              <a:t>Herbaryumu</a:t>
            </a:r>
            <a:endParaRPr lang="tr-TR" dirty="0"/>
          </a:p>
        </p:txBody>
      </p:sp>
      <p:sp>
        <p:nvSpPr>
          <p:cNvPr id="20" name="Metin kutusu 19"/>
          <p:cNvSpPr txBox="1"/>
          <p:nvPr/>
        </p:nvSpPr>
        <p:spPr>
          <a:xfrm>
            <a:off x="5364088" y="4548549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ANK</a:t>
            </a:r>
          </a:p>
          <a:p>
            <a:pPr algn="ctr"/>
            <a:r>
              <a:rPr lang="tr-TR" dirty="0" err="1" smtClean="0"/>
              <a:t>Herbaryumu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480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holotypes pla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600400" cy="606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holotypes pl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6244"/>
            <a:ext cx="4590764" cy="597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15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95607" y="2315886"/>
            <a:ext cx="5445224" cy="3062939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6794" t="23422" r="19561" b="15548"/>
          <a:stretch/>
        </p:blipFill>
        <p:spPr>
          <a:xfrm>
            <a:off x="3707904" y="1412775"/>
            <a:ext cx="5075402" cy="2736304"/>
          </a:xfrm>
          <a:prstGeom prst="rect">
            <a:avLst/>
          </a:prstGeom>
        </p:spPr>
      </p:pic>
      <p:cxnSp>
        <p:nvCxnSpPr>
          <p:cNvPr id="7" name="Düz Ok Bağlayıcısı 6"/>
          <p:cNvCxnSpPr/>
          <p:nvPr/>
        </p:nvCxnSpPr>
        <p:spPr>
          <a:xfrm flipV="1">
            <a:off x="1927004" y="3465192"/>
            <a:ext cx="2376000" cy="1692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kdörtgen 8"/>
          <p:cNvSpPr/>
          <p:nvPr/>
        </p:nvSpPr>
        <p:spPr>
          <a:xfrm>
            <a:off x="4603454" y="4972526"/>
            <a:ext cx="3332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 smtClean="0"/>
              <a:t>Holotip</a:t>
            </a:r>
            <a:r>
              <a:rPr lang="tr-TR" b="1" dirty="0" smtClean="0"/>
              <a:t> (</a:t>
            </a:r>
            <a:r>
              <a:rPr lang="tr-TR" b="1" dirty="0" err="1" smtClean="0"/>
              <a:t>Holoypus</a:t>
            </a:r>
            <a:r>
              <a:rPr lang="tr-TR" b="1" dirty="0" smtClean="0"/>
              <a:t>) örneği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75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sotype pla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3" t="60585"/>
          <a:stretch/>
        </p:blipFill>
        <p:spPr bwMode="auto">
          <a:xfrm>
            <a:off x="2699792" y="476672"/>
            <a:ext cx="3960440" cy="610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60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66" y="1313772"/>
            <a:ext cx="2067922" cy="201622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5" y="1591424"/>
            <a:ext cx="2067922" cy="2016224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124536" y="114569"/>
            <a:ext cx="2806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Tarih: 20 Mayıs 2000</a:t>
            </a:r>
          </a:p>
          <a:p>
            <a:r>
              <a:rPr lang="tr-TR" dirty="0" smtClean="0"/>
              <a:t>Toplayıcı : E. Cabi</a:t>
            </a:r>
          </a:p>
          <a:p>
            <a:r>
              <a:rPr lang="tr-TR" dirty="0" smtClean="0"/>
              <a:t>Yer: Tekirdağ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2734758" y="899200"/>
            <a:ext cx="106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HOLOTİP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2887597" y="1252369"/>
            <a:ext cx="106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İZOTİP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58" y="540383"/>
            <a:ext cx="1380391" cy="2502951"/>
          </a:xfrm>
          <a:prstGeom prst="rect">
            <a:avLst/>
          </a:prstGeom>
        </p:spPr>
      </p:pic>
      <p:cxnSp>
        <p:nvCxnSpPr>
          <p:cNvPr id="12" name="Düz Ok Bağlayıcısı 11"/>
          <p:cNvCxnSpPr/>
          <p:nvPr/>
        </p:nvCxnSpPr>
        <p:spPr>
          <a:xfrm flipV="1">
            <a:off x="2968517" y="1196752"/>
            <a:ext cx="1767965" cy="135979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Metin kutusu 14"/>
          <p:cNvSpPr txBox="1"/>
          <p:nvPr/>
        </p:nvSpPr>
        <p:spPr>
          <a:xfrm>
            <a:off x="2945062" y="441919"/>
            <a:ext cx="5651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0" dirty="0" smtClean="0">
                <a:solidFill>
                  <a:srgbClr val="FF0000"/>
                </a:solidFill>
              </a:rPr>
              <a:t>x</a:t>
            </a:r>
            <a:endParaRPr lang="tr-TR" sz="8000" dirty="0">
              <a:solidFill>
                <a:srgbClr val="FF0000"/>
              </a:solidFill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611" y="173305"/>
            <a:ext cx="1380391" cy="2502951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425" y="513883"/>
            <a:ext cx="1380391" cy="2502951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552" y="96585"/>
            <a:ext cx="1380391" cy="2502951"/>
          </a:xfrm>
          <a:prstGeom prst="rect">
            <a:avLst/>
          </a:prstGeom>
        </p:spPr>
      </p:pic>
      <p:cxnSp>
        <p:nvCxnSpPr>
          <p:cNvPr id="19" name="Düz Ok Bağlayıcısı 18"/>
          <p:cNvCxnSpPr/>
          <p:nvPr/>
        </p:nvCxnSpPr>
        <p:spPr>
          <a:xfrm flipH="1">
            <a:off x="4067944" y="3465185"/>
            <a:ext cx="1953013" cy="140397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1" name="Resim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197" y="3944653"/>
            <a:ext cx="1380391" cy="2502951"/>
          </a:xfrm>
          <a:prstGeom prst="rect">
            <a:avLst/>
          </a:prstGeom>
        </p:spPr>
      </p:pic>
      <p:sp>
        <p:nvSpPr>
          <p:cNvPr id="22" name="Dikdörtgen 21"/>
          <p:cNvSpPr/>
          <p:nvPr/>
        </p:nvSpPr>
        <p:spPr>
          <a:xfrm>
            <a:off x="3549105" y="5339686"/>
            <a:ext cx="1077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00B050"/>
                </a:solidFill>
              </a:rPr>
              <a:t>LEKTOTİP</a:t>
            </a:r>
            <a:endParaRPr lang="tr-TR" dirty="0">
              <a:solidFill>
                <a:srgbClr val="00B050"/>
              </a:solidFill>
            </a:endParaRPr>
          </a:p>
        </p:txBody>
      </p:sp>
      <p:sp>
        <p:nvSpPr>
          <p:cNvPr id="14" name="Dikdörtgen 13"/>
          <p:cNvSpPr/>
          <p:nvPr/>
        </p:nvSpPr>
        <p:spPr>
          <a:xfrm rot="19473515">
            <a:off x="3862118" y="3740809"/>
            <a:ext cx="2096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Tarih: </a:t>
            </a:r>
            <a:r>
              <a:rPr lang="tr-TR" dirty="0" smtClean="0"/>
              <a:t>16 Aralık 2015</a:t>
            </a:r>
          </a:p>
        </p:txBody>
      </p:sp>
      <p:sp>
        <p:nvSpPr>
          <p:cNvPr id="23" name="Dikdörtgen 22"/>
          <p:cNvSpPr/>
          <p:nvPr/>
        </p:nvSpPr>
        <p:spPr>
          <a:xfrm rot="20064877">
            <a:off x="5076868" y="4813302"/>
            <a:ext cx="38522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LEKTOTİPİFİKASYON!</a:t>
            </a:r>
            <a:endParaRPr lang="tr-T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8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22" grpId="0"/>
      <p:bldP spid="14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lectotypific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36"/>
          <a:stretch/>
        </p:blipFill>
        <p:spPr bwMode="auto">
          <a:xfrm>
            <a:off x="228285" y="1246927"/>
            <a:ext cx="568005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Myoso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020" y="548680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Myosot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715" y="3501008"/>
            <a:ext cx="2791916" cy="279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27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347864" y="126869"/>
            <a:ext cx="2520280" cy="1069848"/>
          </a:xfrm>
        </p:spPr>
        <p:txBody>
          <a:bodyPr/>
          <a:lstStyle/>
          <a:p>
            <a:r>
              <a:rPr lang="tr-TR" dirty="0" smtClean="0"/>
              <a:t>Sınıflandırma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1554891" y="987409"/>
            <a:ext cx="579755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350" dirty="0" err="1"/>
              <a:t>Taksonların</a:t>
            </a:r>
            <a:r>
              <a:rPr lang="tr-TR" sz="1350" dirty="0"/>
              <a:t> bir düzene göre yerleştirilmesidir. Sınıflandırmanın amacı bu varlıkların arasında ki ilişkileri ifade etmek ve liste haline getirmek için bir sistem sağlamaktır.</a:t>
            </a:r>
          </a:p>
        </p:txBody>
      </p:sp>
      <p:pic>
        <p:nvPicPr>
          <p:cNvPr id="4098" name="Picture 2" descr="Image result for plant class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5544616" cy="416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71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2794196" y="2435492"/>
            <a:ext cx="576064" cy="57606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İkizkenar Üçgen 8"/>
          <p:cNvSpPr/>
          <p:nvPr/>
        </p:nvSpPr>
        <p:spPr>
          <a:xfrm>
            <a:off x="5016664" y="1979374"/>
            <a:ext cx="576064" cy="576064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üzgün Beşgen 12"/>
          <p:cNvSpPr/>
          <p:nvPr/>
        </p:nvSpPr>
        <p:spPr>
          <a:xfrm>
            <a:off x="3415949" y="4004358"/>
            <a:ext cx="648072" cy="661144"/>
          </a:xfrm>
          <a:prstGeom prst="pent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3500293" y="1943172"/>
            <a:ext cx="576064" cy="57606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/>
          <p:cNvSpPr/>
          <p:nvPr/>
        </p:nvSpPr>
        <p:spPr>
          <a:xfrm>
            <a:off x="5081672" y="3646008"/>
            <a:ext cx="57606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Dikdörtgen 17"/>
          <p:cNvSpPr/>
          <p:nvPr/>
        </p:nvSpPr>
        <p:spPr>
          <a:xfrm>
            <a:off x="4692628" y="5209272"/>
            <a:ext cx="57606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Dikdörtgen 18"/>
          <p:cNvSpPr/>
          <p:nvPr/>
        </p:nvSpPr>
        <p:spPr>
          <a:xfrm>
            <a:off x="4787124" y="2906716"/>
            <a:ext cx="576064" cy="57606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İkizkenar Üçgen 19"/>
          <p:cNvSpPr/>
          <p:nvPr/>
        </p:nvSpPr>
        <p:spPr>
          <a:xfrm>
            <a:off x="5369704" y="4377470"/>
            <a:ext cx="576064" cy="576064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İkizkenar Üçgen 20"/>
          <p:cNvSpPr/>
          <p:nvPr/>
        </p:nvSpPr>
        <p:spPr>
          <a:xfrm>
            <a:off x="4100205" y="2351530"/>
            <a:ext cx="576064" cy="576064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İkizkenar Üçgen 21"/>
          <p:cNvSpPr/>
          <p:nvPr/>
        </p:nvSpPr>
        <p:spPr>
          <a:xfrm>
            <a:off x="3436980" y="3102704"/>
            <a:ext cx="576064" cy="576064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İkizkenar Üçgen 22"/>
          <p:cNvSpPr/>
          <p:nvPr/>
        </p:nvSpPr>
        <p:spPr>
          <a:xfrm>
            <a:off x="2673936" y="3588127"/>
            <a:ext cx="576064" cy="576064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Düzgün Beşgen 23"/>
          <p:cNvSpPr/>
          <p:nvPr/>
        </p:nvSpPr>
        <p:spPr>
          <a:xfrm>
            <a:off x="4400156" y="1491868"/>
            <a:ext cx="648072" cy="661144"/>
          </a:xfrm>
          <a:prstGeom prst="pent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üzgün Beşgen 24"/>
          <p:cNvSpPr/>
          <p:nvPr/>
        </p:nvSpPr>
        <p:spPr>
          <a:xfrm>
            <a:off x="4033070" y="3348196"/>
            <a:ext cx="648072" cy="661144"/>
          </a:xfrm>
          <a:prstGeom prst="pent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üzgün Beşgen 25"/>
          <p:cNvSpPr/>
          <p:nvPr/>
        </p:nvSpPr>
        <p:spPr>
          <a:xfrm>
            <a:off x="2398298" y="4535101"/>
            <a:ext cx="648072" cy="661144"/>
          </a:xfrm>
          <a:prstGeom prst="pen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üzgün Beşgen 26"/>
          <p:cNvSpPr/>
          <p:nvPr/>
        </p:nvSpPr>
        <p:spPr>
          <a:xfrm>
            <a:off x="4368592" y="4348564"/>
            <a:ext cx="648072" cy="661144"/>
          </a:xfrm>
          <a:prstGeom prst="pentag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Metin kutusu 30"/>
          <p:cNvSpPr txBox="1"/>
          <p:nvPr/>
        </p:nvSpPr>
        <p:spPr>
          <a:xfrm>
            <a:off x="3881316" y="136291"/>
            <a:ext cx="171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SINIFLANDIRMA</a:t>
            </a:r>
            <a:endParaRPr lang="tr-TR" dirty="0"/>
          </a:p>
        </p:txBody>
      </p:sp>
      <p:cxnSp>
        <p:nvCxnSpPr>
          <p:cNvPr id="39" name="Düz Ok Bağlayıcısı 38"/>
          <p:cNvCxnSpPr/>
          <p:nvPr/>
        </p:nvCxnSpPr>
        <p:spPr>
          <a:xfrm>
            <a:off x="3346979" y="704141"/>
            <a:ext cx="0" cy="395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Düz Bağlayıcı 46"/>
          <p:cNvCxnSpPr/>
          <p:nvPr/>
        </p:nvCxnSpPr>
        <p:spPr>
          <a:xfrm flipH="1">
            <a:off x="1259632" y="704141"/>
            <a:ext cx="346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Düz Bağlayıcı 47"/>
          <p:cNvCxnSpPr/>
          <p:nvPr/>
        </p:nvCxnSpPr>
        <p:spPr>
          <a:xfrm flipH="1">
            <a:off x="4724192" y="704141"/>
            <a:ext cx="346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Düz Bağlayıcı 51"/>
          <p:cNvCxnSpPr>
            <a:stCxn id="31" idx="2"/>
          </p:cNvCxnSpPr>
          <p:nvPr/>
        </p:nvCxnSpPr>
        <p:spPr>
          <a:xfrm>
            <a:off x="4737022" y="505623"/>
            <a:ext cx="51002" cy="204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Düz Ok Bağlayıcısı 52"/>
          <p:cNvCxnSpPr/>
          <p:nvPr/>
        </p:nvCxnSpPr>
        <p:spPr>
          <a:xfrm>
            <a:off x="1259632" y="704141"/>
            <a:ext cx="0" cy="395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Düz Ok Bağlayıcısı 54"/>
          <p:cNvCxnSpPr/>
          <p:nvPr/>
        </p:nvCxnSpPr>
        <p:spPr>
          <a:xfrm>
            <a:off x="6660232" y="704141"/>
            <a:ext cx="0" cy="395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Düz Ok Bağlayıcısı 55"/>
          <p:cNvCxnSpPr/>
          <p:nvPr/>
        </p:nvCxnSpPr>
        <p:spPr>
          <a:xfrm>
            <a:off x="8188752" y="704141"/>
            <a:ext cx="0" cy="395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Metin kutusu 56"/>
          <p:cNvSpPr txBox="1"/>
          <p:nvPr/>
        </p:nvSpPr>
        <p:spPr>
          <a:xfrm>
            <a:off x="971600" y="11225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Yeşil</a:t>
            </a:r>
            <a:endParaRPr lang="tr-TR" dirty="0"/>
          </a:p>
        </p:txBody>
      </p:sp>
      <p:sp>
        <p:nvSpPr>
          <p:cNvPr id="58" name="Metin kutusu 57"/>
          <p:cNvSpPr txBox="1"/>
          <p:nvPr/>
        </p:nvSpPr>
        <p:spPr>
          <a:xfrm>
            <a:off x="3069980" y="111114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Mavi</a:t>
            </a:r>
            <a:endParaRPr lang="tr-TR" dirty="0"/>
          </a:p>
        </p:txBody>
      </p:sp>
      <p:sp>
        <p:nvSpPr>
          <p:cNvPr id="59" name="Metin kutusu 58"/>
          <p:cNvSpPr txBox="1"/>
          <p:nvPr/>
        </p:nvSpPr>
        <p:spPr>
          <a:xfrm>
            <a:off x="6431596" y="1122536"/>
            <a:ext cx="582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Sarı</a:t>
            </a:r>
            <a:endParaRPr lang="tr-TR" dirty="0"/>
          </a:p>
        </p:txBody>
      </p:sp>
      <p:sp>
        <p:nvSpPr>
          <p:cNvPr id="60" name="Metin kutusu 59"/>
          <p:cNvSpPr txBox="1"/>
          <p:nvPr/>
        </p:nvSpPr>
        <p:spPr>
          <a:xfrm>
            <a:off x="7740352" y="115824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Turuncu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681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48148E-6 L 0.48125 -0.0497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62" y="-25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L 0.57171 -0.1615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76" y="-807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0.3823 -0.1458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15" y="-729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379 0.0321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159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-0.41736 0.0993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68" y="495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44444E-6 L -0.27136 -0.2097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76" y="-1048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2812 -0.0979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490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37 0.01389 L -0.11059 -0.0840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-490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-0.11389 0.20972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4" y="1048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7.40741E-7 L 0.43056 -0.4050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8" y="-2025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18368 -0.3576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84" y="-1789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11111E-6 L 0.14115 0.0157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78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-0.25261 0.04422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39" y="219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44444E-6 L 0.14289 0.4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200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-0.04132 0.37338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6" y="1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57" grpId="0"/>
      <p:bldP spid="58" grpId="0"/>
      <p:bldP spid="59" grpId="0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29523" t="13579" r="27310" b="6688"/>
          <a:stretch/>
        </p:blipFill>
        <p:spPr>
          <a:xfrm>
            <a:off x="1691680" y="188640"/>
            <a:ext cx="6192688" cy="643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4142936" cy="1069848"/>
          </a:xfrm>
        </p:spPr>
        <p:txBody>
          <a:bodyPr/>
          <a:lstStyle/>
          <a:p>
            <a:r>
              <a:rPr lang="tr-TR" dirty="0" smtClean="0"/>
              <a:t>Sistematik ≠ Taksonomi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412776"/>
            <a:ext cx="4574984" cy="459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8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069848"/>
          </a:xfrm>
        </p:spPr>
        <p:txBody>
          <a:bodyPr/>
          <a:lstStyle/>
          <a:p>
            <a:r>
              <a:rPr lang="tr-TR" dirty="0" smtClean="0"/>
              <a:t>Taksonomi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457200" y="2348880"/>
            <a:ext cx="3673706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350" dirty="0"/>
              <a:t>Taksonomi, dört bileşen içeren sistematiğin ana kısmıdır</a:t>
            </a:r>
          </a:p>
          <a:p>
            <a:pPr algn="just"/>
            <a:endParaRPr lang="tr-TR" sz="1350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sz="1350" dirty="0"/>
              <a:t>Tanımlama (</a:t>
            </a:r>
            <a:r>
              <a:rPr lang="tr-TR" sz="1350" dirty="0" err="1"/>
              <a:t>Deskripsiyon</a:t>
            </a:r>
            <a:r>
              <a:rPr lang="tr-TR" sz="1350" dirty="0"/>
              <a:t>)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sz="1350" dirty="0"/>
              <a:t>Tanıma (</a:t>
            </a:r>
            <a:r>
              <a:rPr lang="tr-TR" sz="1350" dirty="0" err="1"/>
              <a:t>Identifikasyon</a:t>
            </a:r>
            <a:r>
              <a:rPr lang="tr-TR" sz="1350" dirty="0"/>
              <a:t>)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sz="1350" b="1" dirty="0">
                <a:solidFill>
                  <a:srgbClr val="FF0000"/>
                </a:solidFill>
              </a:rPr>
              <a:t>İsimlendirme (</a:t>
            </a:r>
            <a:r>
              <a:rPr lang="tr-TR" sz="1350" b="1" dirty="0" err="1">
                <a:solidFill>
                  <a:srgbClr val="FF0000"/>
                </a:solidFill>
              </a:rPr>
              <a:t>Nomenklatür</a:t>
            </a:r>
            <a:r>
              <a:rPr lang="tr-TR" sz="1350" b="1" dirty="0">
                <a:solidFill>
                  <a:srgbClr val="FF0000"/>
                </a:solidFill>
              </a:rPr>
              <a:t>)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tr-TR" sz="1350" b="1" dirty="0">
                <a:solidFill>
                  <a:srgbClr val="FF0000"/>
                </a:solidFill>
              </a:rPr>
              <a:t>Sınıflandırma (</a:t>
            </a:r>
            <a:r>
              <a:rPr lang="tr-TR" sz="1350" b="1" dirty="0" err="1">
                <a:solidFill>
                  <a:srgbClr val="FF0000"/>
                </a:solidFill>
              </a:rPr>
              <a:t>Classification</a:t>
            </a:r>
            <a:r>
              <a:rPr lang="tr-TR" sz="1350" b="1" dirty="0">
                <a:solidFill>
                  <a:srgbClr val="FF0000"/>
                </a:solidFill>
              </a:rPr>
              <a:t>)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tr-TR" sz="1350" dirty="0"/>
          </a:p>
          <a:p>
            <a:pPr algn="just"/>
            <a:r>
              <a:rPr lang="tr-TR" sz="1350" dirty="0"/>
              <a:t>Çalışmanın genel konusunu organizmaların tanımlanmış veya sınırlandırılmış grupları olan </a:t>
            </a:r>
            <a:r>
              <a:rPr lang="tr-TR" sz="1350" dirty="0" err="1"/>
              <a:t>taksonlar</a:t>
            </a:r>
            <a:r>
              <a:rPr lang="tr-TR" sz="1350" dirty="0"/>
              <a:t> oluşturur.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2" t="6179" r="17464" b="11382"/>
          <a:stretch/>
        </p:blipFill>
        <p:spPr>
          <a:xfrm>
            <a:off x="4716016" y="1340768"/>
            <a:ext cx="3816424" cy="381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987" y="260648"/>
            <a:ext cx="8229600" cy="576064"/>
          </a:xfrm>
        </p:spPr>
        <p:txBody>
          <a:bodyPr/>
          <a:lstStyle/>
          <a:p>
            <a:r>
              <a:rPr lang="tr-TR" dirty="0" smtClean="0"/>
              <a:t>Bitki Tayini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987" y="836712"/>
            <a:ext cx="8229600" cy="1467608"/>
          </a:xfrm>
        </p:spPr>
        <p:txBody>
          <a:bodyPr>
            <a:normAutofit/>
          </a:bodyPr>
          <a:lstStyle/>
          <a:p>
            <a:pPr algn="just"/>
            <a:r>
              <a:rPr lang="tr-TR" sz="1800" b="1" dirty="0" smtClean="0">
                <a:solidFill>
                  <a:srgbClr val="0070C0"/>
                </a:solidFill>
              </a:rPr>
              <a:t>Tayin; </a:t>
            </a:r>
            <a:r>
              <a:rPr lang="tr-TR" sz="1800" dirty="0" smtClean="0"/>
              <a:t>bilinmeyen bir canlıyı, bilinen ile (veya bilinmeyen varlığın, bilinen bir karşılığı olmadığını kabul ederek) ilişkilendirme işlemidir.</a:t>
            </a:r>
            <a:endParaRPr lang="tr-TR" sz="1800" b="1" dirty="0">
              <a:solidFill>
                <a:srgbClr val="0070C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1" r="9783"/>
          <a:stretch/>
        </p:blipFill>
        <p:spPr>
          <a:xfrm>
            <a:off x="4355976" y="1700808"/>
            <a:ext cx="3055521" cy="380276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74" y="1700808"/>
            <a:ext cx="2852073" cy="380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1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85800" y="504655"/>
            <a:ext cx="8229600" cy="1066800"/>
          </a:xfrm>
        </p:spPr>
        <p:txBody>
          <a:bodyPr/>
          <a:lstStyle/>
          <a:p>
            <a:r>
              <a:rPr lang="tr-TR" dirty="0" smtClean="0"/>
              <a:t>Bitki Tayin Yöntemleri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85800" y="1700808"/>
            <a:ext cx="8478688" cy="432511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sz="2000" dirty="0" smtClean="0"/>
              <a:t> </a:t>
            </a:r>
            <a:r>
              <a:rPr lang="tr-TR" sz="2000" dirty="0" smtClean="0">
                <a:solidFill>
                  <a:srgbClr val="0070C0"/>
                </a:solidFill>
              </a:rPr>
              <a:t>Bütünsel (</a:t>
            </a:r>
            <a:r>
              <a:rPr lang="tr-TR" sz="2000" dirty="0" err="1" smtClean="0">
                <a:solidFill>
                  <a:srgbClr val="0070C0"/>
                </a:solidFill>
              </a:rPr>
              <a:t>holostik</a:t>
            </a:r>
            <a:r>
              <a:rPr lang="tr-TR" sz="2000" dirty="0" smtClean="0">
                <a:solidFill>
                  <a:srgbClr val="0070C0"/>
                </a:solidFill>
              </a:rPr>
              <a:t>); </a:t>
            </a:r>
            <a:r>
              <a:rPr lang="tr-TR" sz="2000" dirty="0" smtClean="0"/>
              <a:t>nesnenin bütün olarak gözden geçirilmesi veya üzerinde durulması.</a:t>
            </a:r>
          </a:p>
          <a:p>
            <a:pPr algn="just">
              <a:buFont typeface="Wingdings" pitchFamily="2" charset="2"/>
              <a:buChar char="v"/>
            </a:pPr>
            <a:r>
              <a:rPr lang="tr-TR" sz="2000" dirty="0" smtClean="0">
                <a:solidFill>
                  <a:srgbClr val="0070C0"/>
                </a:solidFill>
              </a:rPr>
              <a:t>Çözümsel (analitik); </a:t>
            </a:r>
            <a:r>
              <a:rPr lang="tr-TR" sz="2000" dirty="0" smtClean="0"/>
              <a:t>bir nesnenin kısımlarına ağırlık verilmesi.</a:t>
            </a:r>
            <a:endParaRPr lang="tr-TR" sz="2000" dirty="0">
              <a:solidFill>
                <a:srgbClr val="0070C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34" y="3071978"/>
            <a:ext cx="3996443" cy="266429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44" y="3071978"/>
            <a:ext cx="3991916" cy="266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2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Taksonomik</a:t>
            </a:r>
            <a:r>
              <a:rPr lang="tr-TR" dirty="0" smtClean="0"/>
              <a:t> Anahtarlar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28650" y="1825625"/>
            <a:ext cx="4087366" cy="4351338"/>
          </a:xfrm>
        </p:spPr>
        <p:txBody>
          <a:bodyPr/>
          <a:lstStyle/>
          <a:p>
            <a:pPr algn="just"/>
            <a:r>
              <a:rPr lang="tr-TR" u="sng" dirty="0" smtClean="0"/>
              <a:t>Bitki tayininin en faydalı yöntemidir.</a:t>
            </a:r>
          </a:p>
          <a:p>
            <a:pPr algn="just"/>
            <a:r>
              <a:rPr lang="tr-TR" dirty="0" smtClean="0">
                <a:solidFill>
                  <a:srgbClr val="0070C0"/>
                </a:solidFill>
              </a:rPr>
              <a:t>Anahtar; </a:t>
            </a:r>
            <a:r>
              <a:rPr lang="tr-TR" dirty="0" smtClean="0"/>
              <a:t>olasılıklar listesi içinden olasılıkları, bire ininceye kadar sırası ile aşağıya doğru azaltılması ile oluşan bir araçtır.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smtClean="0"/>
              <a:t>Çatallı (</a:t>
            </a:r>
            <a:r>
              <a:rPr lang="tr-TR" dirty="0" err="1" smtClean="0"/>
              <a:t>dikotom</a:t>
            </a:r>
            <a:r>
              <a:rPr lang="tr-TR" dirty="0" smtClean="0"/>
              <a:t>)</a:t>
            </a:r>
          </a:p>
          <a:p>
            <a:pPr algn="just">
              <a:buFont typeface="Wingdings" pitchFamily="2" charset="2"/>
              <a:buChar char="v"/>
            </a:pPr>
            <a:r>
              <a:rPr lang="tr-TR" dirty="0" smtClean="0"/>
              <a:t> Çok girişli (</a:t>
            </a:r>
            <a:r>
              <a:rPr lang="tr-TR" dirty="0" err="1" smtClean="0"/>
              <a:t>poliklav</a:t>
            </a:r>
            <a:r>
              <a:rPr lang="tr-TR" dirty="0" smtClean="0"/>
              <a:t>)</a:t>
            </a:r>
            <a:r>
              <a:rPr lang="tr-TR" dirty="0" smtClean="0">
                <a:solidFill>
                  <a:srgbClr val="0070C0"/>
                </a:solidFill>
              </a:rPr>
              <a:t>                         </a:t>
            </a:r>
            <a:endParaRPr lang="tr-T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82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86700" cy="47158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Çatallı (</a:t>
            </a:r>
            <a:r>
              <a:rPr lang="tr-TR" dirty="0" err="1" smtClean="0"/>
              <a:t>dikotom</a:t>
            </a:r>
            <a:r>
              <a:rPr lang="tr-TR" dirty="0" smtClean="0"/>
              <a:t>) Anahtar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84126" y="908720"/>
            <a:ext cx="8164338" cy="4325112"/>
          </a:xfrm>
        </p:spPr>
        <p:txBody>
          <a:bodyPr/>
          <a:lstStyle/>
          <a:p>
            <a:pPr algn="just"/>
            <a:r>
              <a:rPr lang="tr-TR" dirty="0" smtClean="0"/>
              <a:t>Yol gösterici- öncü diye bilinen birbirine zıt iki sözün bir dizisinden oluşur. İki yol gösterici bir çift oluşturur.</a:t>
            </a:r>
            <a:endParaRPr lang="tr-TR" dirty="0"/>
          </a:p>
        </p:txBody>
      </p:sp>
      <p:pic>
        <p:nvPicPr>
          <p:cNvPr id="27650" name="Picture 2" descr="dichotomous scale systematic botanical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3553" y="1700808"/>
            <a:ext cx="5505484" cy="4995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496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tr-TR" dirty="0" smtClean="0"/>
              <a:t>Çok girişli (</a:t>
            </a:r>
            <a:r>
              <a:rPr lang="tr-TR" dirty="0" err="1" smtClean="0"/>
              <a:t>poliklav</a:t>
            </a:r>
            <a:r>
              <a:rPr lang="tr-TR" dirty="0" smtClean="0"/>
              <a:t>) Anahtar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1216" y="1052736"/>
            <a:ext cx="8147248" cy="4325112"/>
          </a:xfrm>
        </p:spPr>
        <p:txBody>
          <a:bodyPr/>
          <a:lstStyle/>
          <a:p>
            <a:pPr algn="just"/>
            <a:r>
              <a:rPr lang="tr-TR" dirty="0" smtClean="0"/>
              <a:t>Çok sayıda karakter durumlarının bir listesini içerir, kullanıcı onun aracılığı ile örneğe uyan tüm durumları seçer.</a:t>
            </a:r>
            <a:endParaRPr lang="tr-TR" dirty="0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060848"/>
            <a:ext cx="633670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48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4250" t="20422" r="33856"/>
          <a:stretch/>
        </p:blipFill>
        <p:spPr>
          <a:xfrm>
            <a:off x="4644008" y="518845"/>
            <a:ext cx="4248472" cy="5832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44624"/>
            <a:ext cx="7886700" cy="1325563"/>
          </a:xfrm>
        </p:spPr>
        <p:txBody>
          <a:bodyPr>
            <a:normAutofit/>
          </a:bodyPr>
          <a:lstStyle/>
          <a:p>
            <a:r>
              <a:rPr lang="tr-TR" sz="2400" dirty="0" smtClean="0"/>
              <a:t>Flora of </a:t>
            </a:r>
            <a:r>
              <a:rPr lang="tr-TR" sz="2400" dirty="0" err="1" smtClean="0"/>
              <a:t>Turkey</a:t>
            </a:r>
            <a:r>
              <a:rPr lang="tr-TR" sz="2400" dirty="0" smtClean="0"/>
              <a:t>, Örnek Anahtar</a:t>
            </a: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33856" t="27600" r="34250" b="12900"/>
          <a:stretch/>
        </p:blipFill>
        <p:spPr>
          <a:xfrm>
            <a:off x="321397" y="1268760"/>
            <a:ext cx="4254403" cy="4464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980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7975" y="1988840"/>
            <a:ext cx="8229600" cy="1066800"/>
          </a:xfrm>
        </p:spPr>
        <p:txBody>
          <a:bodyPr>
            <a:normAutofit/>
          </a:bodyPr>
          <a:lstStyle/>
          <a:p>
            <a:r>
              <a:rPr lang="tr-TR" sz="2800" dirty="0" smtClean="0"/>
              <a:t>Diğer Yöntemler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8015" y="2852936"/>
            <a:ext cx="4906888" cy="4325112"/>
          </a:xfrm>
        </p:spPr>
        <p:txBody>
          <a:bodyPr>
            <a:normAutofit/>
          </a:bodyPr>
          <a:lstStyle/>
          <a:p>
            <a:r>
              <a:rPr lang="tr-TR" sz="1800" dirty="0" smtClean="0"/>
              <a:t>Yazılı Tanımlama</a:t>
            </a:r>
          </a:p>
          <a:p>
            <a:r>
              <a:rPr lang="tr-TR" sz="1800" dirty="0" smtClean="0"/>
              <a:t>Örnek Karşılaştırması</a:t>
            </a:r>
          </a:p>
          <a:p>
            <a:r>
              <a:rPr lang="tr-TR" sz="1800" dirty="0" smtClean="0"/>
              <a:t>Görüntü Karşılaştırması</a:t>
            </a:r>
          </a:p>
          <a:p>
            <a:r>
              <a:rPr lang="tr-TR" sz="1800" dirty="0" smtClean="0"/>
              <a:t>Uzman Tayini</a:t>
            </a:r>
          </a:p>
          <a:p>
            <a:r>
              <a:rPr lang="tr-TR" sz="1800" dirty="0" smtClean="0"/>
              <a:t>Pratik Tayin</a:t>
            </a:r>
          </a:p>
          <a:p>
            <a:endParaRPr lang="tr-TR" sz="1800" dirty="0"/>
          </a:p>
        </p:txBody>
      </p:sp>
      <p:sp>
        <p:nvSpPr>
          <p:cNvPr id="25602" name="AutoShape 2" descr="investigati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5604" name="AutoShape 4" descr="investigati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39832" y="2349725"/>
            <a:ext cx="4319466" cy="287964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7396" y="2574696"/>
            <a:ext cx="4319467" cy="242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C:\Users\nku\Desktop\POA PSYCROPHYLLA ST2 12.0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684076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esim 4" descr="C:\Users\nku\Desktop\Poa trivialis subsp slyvicola 4170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2983025"/>
            <a:ext cx="6840760" cy="141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ikdörtgen 5"/>
          <p:cNvSpPr/>
          <p:nvPr/>
        </p:nvSpPr>
        <p:spPr>
          <a:xfrm>
            <a:off x="4189379" y="2522902"/>
            <a:ext cx="5469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/>
              <a:t>vs.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1475656" y="4398138"/>
            <a:ext cx="6521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Farklı iki </a:t>
            </a:r>
            <a:r>
              <a:rPr lang="tr-TR" i="1" dirty="0" err="1"/>
              <a:t>Poa</a:t>
            </a:r>
            <a:r>
              <a:rPr lang="tr-TR" dirty="0"/>
              <a:t> </a:t>
            </a:r>
            <a:r>
              <a:rPr lang="tr-TR" dirty="0" err="1"/>
              <a:t>taksonu</a:t>
            </a:r>
            <a:r>
              <a:rPr lang="tr-TR" dirty="0"/>
              <a:t> arasındaki polen </a:t>
            </a:r>
            <a:r>
              <a:rPr lang="tr-TR" sz="2000" dirty="0"/>
              <a:t>yüzeyi</a:t>
            </a:r>
            <a:r>
              <a:rPr lang="tr-TR" dirty="0"/>
              <a:t> karşılaştırması</a:t>
            </a:r>
          </a:p>
        </p:txBody>
      </p:sp>
    </p:spTree>
    <p:extLst>
      <p:ext uri="{BB962C8B-B14F-4D97-AF65-F5344CB8AC3E}">
        <p14:creationId xmlns:p14="http://schemas.microsoft.com/office/powerpoint/2010/main" val="156849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94188"/>
            <a:ext cx="8229600" cy="1066800"/>
          </a:xfrm>
        </p:spPr>
        <p:txBody>
          <a:bodyPr/>
          <a:lstStyle/>
          <a:p>
            <a:r>
              <a:rPr lang="tr-TR" dirty="0" smtClean="0"/>
              <a:t>Bitki Toplama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25112"/>
          </a:xfrm>
        </p:spPr>
        <p:txBody>
          <a:bodyPr>
            <a:normAutofit/>
          </a:bodyPr>
          <a:lstStyle/>
          <a:p>
            <a:pPr algn="just"/>
            <a:r>
              <a:rPr lang="tr-TR" sz="1800" dirty="0" smtClean="0"/>
              <a:t>Bitki toplama sistematik çalışmaların temelini oluşturur. Toplanan bitkiler kurutularak ya da sıvı içinde muhafaza edilerek koleksiyonları meydana getirir.</a:t>
            </a:r>
          </a:p>
          <a:p>
            <a:endParaRPr lang="tr-TR" sz="1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99" y="2695600"/>
            <a:ext cx="4344417" cy="325831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7" r="5075"/>
          <a:stretch/>
        </p:blipFill>
        <p:spPr>
          <a:xfrm>
            <a:off x="4860032" y="2628764"/>
            <a:ext cx="3747848" cy="3397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Bitki Toplama Yöntemleri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49424"/>
            <a:ext cx="4258816" cy="4131904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Bir bitki </a:t>
            </a:r>
            <a:r>
              <a:rPr lang="tr-TR" dirty="0" err="1" smtClean="0"/>
              <a:t>taksonunun</a:t>
            </a:r>
            <a:r>
              <a:rPr lang="tr-TR" dirty="0" smtClean="0"/>
              <a:t> </a:t>
            </a:r>
            <a:r>
              <a:rPr lang="tr-TR" dirty="0" err="1" smtClean="0"/>
              <a:t>dökümantasyonu</a:t>
            </a:r>
            <a:r>
              <a:rPr lang="tr-TR" dirty="0" smtClean="0"/>
              <a:t> yalnızca bitki ve habitatı hakkındaki bilginin arazide kaydedilmesini değil bitki örneğinin toplanmasını da gerektirir. Bu bitki örneği, araziden toplanan bitkinin preslenmesi ve kurutulması; bitki ile ilgili ve arazide elde edilen bilgileri içeren etiketin standart </a:t>
            </a:r>
            <a:r>
              <a:rPr lang="tr-TR" dirty="0" err="1" smtClean="0"/>
              <a:t>herbaryum</a:t>
            </a:r>
            <a:r>
              <a:rPr lang="tr-TR" dirty="0" smtClean="0"/>
              <a:t> kartonu üzerine yapıştırılması ile hazırlanır.</a:t>
            </a:r>
            <a:endParaRPr lang="tr-TR" dirty="0"/>
          </a:p>
        </p:txBody>
      </p:sp>
      <p:pic>
        <p:nvPicPr>
          <p:cNvPr id="11266" name="Picture 2" descr="herbaryum örneğ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412776"/>
            <a:ext cx="3096344" cy="4607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260649"/>
            <a:ext cx="7886700" cy="432048"/>
          </a:xfrm>
        </p:spPr>
        <p:txBody>
          <a:bodyPr>
            <a:normAutofit/>
          </a:bodyPr>
          <a:lstStyle/>
          <a:p>
            <a:r>
              <a:rPr lang="tr-TR" sz="2400" dirty="0" smtClean="0"/>
              <a:t>Arazide Bitki Toplama</a:t>
            </a:r>
            <a:endParaRPr lang="tr-TR" sz="24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1850" y="788990"/>
            <a:ext cx="3282038" cy="5907872"/>
          </a:xfrm>
        </p:spPr>
        <p:txBody>
          <a:bodyPr>
            <a:normAutofit/>
          </a:bodyPr>
          <a:lstStyle/>
          <a:p>
            <a:pPr algn="just"/>
            <a:r>
              <a:rPr lang="tr-TR" sz="1800" dirty="0" err="1" smtClean="0"/>
              <a:t>Lokasyon</a:t>
            </a:r>
            <a:r>
              <a:rPr lang="tr-TR" sz="1800" dirty="0" smtClean="0"/>
              <a:t> belirleme.</a:t>
            </a:r>
          </a:p>
          <a:p>
            <a:pPr algn="just"/>
            <a:r>
              <a:rPr lang="tr-TR" sz="1800" dirty="0" smtClean="0"/>
              <a:t>Gerekli ise izin alma.</a:t>
            </a:r>
          </a:p>
          <a:p>
            <a:pPr algn="just"/>
            <a:r>
              <a:rPr lang="tr-TR" sz="1800" dirty="0" smtClean="0"/>
              <a:t>Bitkinin toplanma gerekliliğini belirleme. (özellikle tehlikede olan türler hakkında bilgi sahibi olma)</a:t>
            </a:r>
          </a:p>
          <a:p>
            <a:pPr algn="just"/>
            <a:r>
              <a:rPr lang="tr-TR" sz="1800" dirty="0" smtClean="0"/>
              <a:t>1’e 20 </a:t>
            </a:r>
            <a:r>
              <a:rPr lang="tr-TR" sz="1800" dirty="0" err="1" smtClean="0"/>
              <a:t>kuralina</a:t>
            </a:r>
            <a:r>
              <a:rPr lang="tr-TR" sz="1800" dirty="0" smtClean="0"/>
              <a:t> uyma.</a:t>
            </a:r>
          </a:p>
          <a:p>
            <a:pPr algn="just"/>
            <a:r>
              <a:rPr lang="tr-TR" sz="1800" dirty="0" smtClean="0"/>
              <a:t>Bitkinin kazılarak alınması.( Çalı, ağaç ya da tırmanıcı bitkilerde bitkiye en az zararı verecek şekilde birkaç dalın kesilmesi)</a:t>
            </a:r>
          </a:p>
          <a:p>
            <a:pPr algn="just"/>
            <a:r>
              <a:rPr lang="tr-TR" sz="1800" dirty="0" smtClean="0"/>
              <a:t>Çiçeklenme ve/veya meyve zamanında yeterli örnek toplama.</a:t>
            </a:r>
          </a:p>
          <a:p>
            <a:pPr algn="just"/>
            <a:r>
              <a:rPr lang="tr-TR" sz="1800" dirty="0" smtClean="0"/>
              <a:t>Arazide </a:t>
            </a:r>
            <a:r>
              <a:rPr lang="tr-TR" sz="1800" dirty="0" err="1" smtClean="0"/>
              <a:t>peresleme</a:t>
            </a:r>
            <a:r>
              <a:rPr lang="tr-TR" sz="1800" dirty="0" smtClean="0"/>
              <a:t> yapabilmek amacı ile </a:t>
            </a:r>
            <a:r>
              <a:rPr lang="tr-TR" sz="1800" b="1" dirty="0" smtClean="0"/>
              <a:t>taşınabilir arazi presi </a:t>
            </a:r>
            <a:r>
              <a:rPr lang="tr-TR" sz="1800" dirty="0" smtClean="0"/>
              <a:t>kullanma.</a:t>
            </a:r>
            <a:endParaRPr lang="tr-TR" sz="18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5" b="22146"/>
          <a:stretch/>
        </p:blipFill>
        <p:spPr>
          <a:xfrm>
            <a:off x="3638216" y="2060848"/>
            <a:ext cx="2520280" cy="275210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0" b="12851"/>
          <a:stretch/>
        </p:blipFill>
        <p:spPr>
          <a:xfrm>
            <a:off x="6230642" y="1124744"/>
            <a:ext cx="2797968" cy="4347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76672"/>
            <a:ext cx="4104457" cy="273630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59" y="476673"/>
            <a:ext cx="4104455" cy="273630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58" y="3415384"/>
            <a:ext cx="4124881" cy="274992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3418243"/>
            <a:ext cx="4120592" cy="274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7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Bitki Örneklerinin Hazırlanması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25741" y="2132856"/>
            <a:ext cx="7886700" cy="4351338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Bitki örneklerinin yapılacak çalışmalarda referans olarak kullanılmak üzere muhafaza edilebilmeleri için </a:t>
            </a:r>
            <a:r>
              <a:rPr lang="tr-TR" b="1" dirty="0" err="1" smtClean="0"/>
              <a:t>herbaryum</a:t>
            </a:r>
            <a:r>
              <a:rPr lang="tr-TR" b="1" dirty="0" smtClean="0"/>
              <a:t> örneği </a:t>
            </a:r>
            <a:r>
              <a:rPr lang="tr-TR" dirty="0" smtClean="0"/>
              <a:t>hazırlanmalıdır.</a:t>
            </a:r>
          </a:p>
          <a:p>
            <a:pPr algn="just"/>
            <a:r>
              <a:rPr lang="tr-TR" dirty="0" smtClean="0"/>
              <a:t>Bitkinin türü hakkında en fazla detay sağlayacak şekilde bitki preslenmeli ve kurutulmalıdır.</a:t>
            </a:r>
          </a:p>
          <a:p>
            <a:pPr algn="just"/>
            <a:r>
              <a:rPr lang="tr-TR" dirty="0" smtClean="0"/>
              <a:t>Kurutma işlemi tamamlandıktan sonra arazi ve bitki ile ilgili maksimum veriyi içerecek şekilde etiketlenmelidir.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 descr="herbaryum örneğ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196" name="Picture 4" descr="herbaryum örneğ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330693">
            <a:off x="4947491" y="2027326"/>
            <a:ext cx="3816424" cy="2547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8" name="Picture 6" descr="herbaryum örneği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35192">
            <a:off x="428021" y="3534792"/>
            <a:ext cx="3960440" cy="2970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200" name="AutoShape 8" descr="İlgili res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202" name="Picture 10" descr="İlgili resi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836712"/>
            <a:ext cx="3932936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Sıvı İçinde Saklanan Koleksiyonlar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Kurutma yöntemi ile yapısı bozulabilecek bitkilerin saklanmasında kullanılan yöntemlerdir.</a:t>
            </a:r>
          </a:p>
          <a:p>
            <a:r>
              <a:rPr lang="tr-TR" dirty="0" smtClean="0"/>
              <a:t>En yaygın kullanılan sıvı koruyucu FAA (</a:t>
            </a:r>
            <a:r>
              <a:rPr lang="tr-TR" dirty="0" err="1" smtClean="0"/>
              <a:t>formalin</a:t>
            </a:r>
            <a:r>
              <a:rPr lang="tr-TR" dirty="0" smtClean="0"/>
              <a:t> </a:t>
            </a:r>
            <a:r>
              <a:rPr lang="tr-TR" dirty="0" err="1" smtClean="0"/>
              <a:t>asetikasit</a:t>
            </a:r>
            <a:r>
              <a:rPr lang="tr-TR" dirty="0" smtClean="0"/>
              <a:t> alkol)</a:t>
            </a:r>
          </a:p>
          <a:p>
            <a:r>
              <a:rPr lang="tr-TR" dirty="0" err="1" smtClean="0"/>
              <a:t>Sitolojik</a:t>
            </a:r>
            <a:r>
              <a:rPr lang="tr-TR" dirty="0" smtClean="0"/>
              <a:t> çalışmalar için  </a:t>
            </a:r>
            <a:r>
              <a:rPr lang="tr-TR" dirty="0" err="1" smtClean="0"/>
              <a:t>Carnoy</a:t>
            </a:r>
            <a:r>
              <a:rPr lang="tr-TR" dirty="0" smtClean="0"/>
              <a:t> </a:t>
            </a:r>
            <a:r>
              <a:rPr lang="tr-TR" dirty="0" err="1" smtClean="0"/>
              <a:t>Fiksatifi</a:t>
            </a:r>
            <a:r>
              <a:rPr lang="tr-TR" dirty="0" smtClean="0"/>
              <a:t> kullanılır.</a:t>
            </a:r>
          </a:p>
          <a:p>
            <a:r>
              <a:rPr lang="tr-TR" dirty="0" smtClean="0"/>
              <a:t>%70-100’lük </a:t>
            </a:r>
            <a:r>
              <a:rPr lang="tr-TR" dirty="0" err="1" smtClean="0"/>
              <a:t>etanolde</a:t>
            </a:r>
            <a:r>
              <a:rPr lang="tr-TR" dirty="0" smtClean="0"/>
              <a:t> saklama morfolojik çalışmalar ve DNA analizi için.</a:t>
            </a:r>
          </a:p>
          <a:p>
            <a:r>
              <a:rPr lang="tr-TR" dirty="0" smtClean="0"/>
              <a:t>Silika jelde saklama DNA analizinde daha etkili bir yöntemdir.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tr-TR" dirty="0" smtClean="0"/>
              <a:t>Diğer Koleksiyonlar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36712" y="1759496"/>
            <a:ext cx="8229600" cy="2475720"/>
          </a:xfrm>
        </p:spPr>
        <p:txBody>
          <a:bodyPr/>
          <a:lstStyle/>
          <a:p>
            <a:r>
              <a:rPr lang="tr-TR" dirty="0" smtClean="0"/>
              <a:t>Canlı Koleksiyonlar</a:t>
            </a:r>
          </a:p>
          <a:p>
            <a:r>
              <a:rPr lang="tr-TR" dirty="0" smtClean="0"/>
              <a:t>Moleküler çalışmalarda kullanılan koleksiyonlar</a:t>
            </a:r>
          </a:p>
          <a:p>
            <a:r>
              <a:rPr lang="tr-TR" dirty="0" smtClean="0"/>
              <a:t>Resimlerin bitki örneği olarak kullanılması.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429000"/>
            <a:ext cx="5610838" cy="3156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istal">
  <a:themeElements>
    <a:clrScheme name="Kristal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Kristal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istal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848</TotalTime>
  <Words>1465</Words>
  <Application>Microsoft Office PowerPoint</Application>
  <PresentationFormat>Ekran Gösterisi (4:3)</PresentationFormat>
  <Paragraphs>286</Paragraphs>
  <Slides>44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44</vt:i4>
      </vt:variant>
    </vt:vector>
  </HeadingPairs>
  <TitlesOfParts>
    <vt:vector size="55" baseType="lpstr">
      <vt:lpstr>Arial</vt:lpstr>
      <vt:lpstr>Calibri</vt:lpstr>
      <vt:lpstr>Calibri Light</vt:lpstr>
      <vt:lpstr>Mangal</vt:lpstr>
      <vt:lpstr>新細明體</vt:lpstr>
      <vt:lpstr>Segoe UI</vt:lpstr>
      <vt:lpstr>Trebuchet MS</vt:lpstr>
      <vt:lpstr>Wingdings</vt:lpstr>
      <vt:lpstr>Wingdings 3</vt:lpstr>
      <vt:lpstr>Kristal</vt:lpstr>
      <vt:lpstr>Office Teması</vt:lpstr>
      <vt:lpstr>Bitki Sistematiği</vt:lpstr>
      <vt:lpstr>Bitkilerin İsimlendirilmesi</vt:lpstr>
      <vt:lpstr>PowerPoint Sunusu</vt:lpstr>
      <vt:lpstr>Bilimsel İsimler</vt:lpstr>
      <vt:lpstr>PowerPoint Sunusu</vt:lpstr>
      <vt:lpstr>PowerPoint Sunusu</vt:lpstr>
      <vt:lpstr>PowerPoint Sunusu</vt:lpstr>
      <vt:lpstr>TÜR      TAKSON </vt:lpstr>
      <vt:lpstr>OTÖRLÜK</vt:lpstr>
      <vt:lpstr>PowerPoint Sunusu</vt:lpstr>
      <vt:lpstr>Nomenklatür</vt:lpstr>
      <vt:lpstr>PowerPoint Sunusu</vt:lpstr>
      <vt:lpstr>Adlandırmanın Prensipleri</vt:lpstr>
      <vt:lpstr>İsimlendimede Yayın Önceliği</vt:lpstr>
      <vt:lpstr>Dünya için yeni bir türü isimlendirmek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Sınıflandırma</vt:lpstr>
      <vt:lpstr>PowerPoint Sunusu</vt:lpstr>
      <vt:lpstr>PowerPoint Sunusu</vt:lpstr>
      <vt:lpstr>Sistematik ≠ Taksonomi</vt:lpstr>
      <vt:lpstr>Taksonomi</vt:lpstr>
      <vt:lpstr>Bitki Tayini</vt:lpstr>
      <vt:lpstr>Bitki Tayin Yöntemleri</vt:lpstr>
      <vt:lpstr>Taksonomik Anahtarlar</vt:lpstr>
      <vt:lpstr>Çatallı (dikotom) Anahtar</vt:lpstr>
      <vt:lpstr>Çok girişli (poliklav) Anahtar</vt:lpstr>
      <vt:lpstr>Flora of Turkey, Örnek Anahtar</vt:lpstr>
      <vt:lpstr>Diğer Yöntemler</vt:lpstr>
      <vt:lpstr>PowerPoint Sunusu</vt:lpstr>
      <vt:lpstr>Bitki Toplama</vt:lpstr>
      <vt:lpstr>Bitki Toplama Yöntemleri</vt:lpstr>
      <vt:lpstr>Arazide Bitki Toplama</vt:lpstr>
      <vt:lpstr>PowerPoint Sunusu</vt:lpstr>
      <vt:lpstr>Bitki Örneklerinin Hazırlanması</vt:lpstr>
      <vt:lpstr>PowerPoint Sunusu</vt:lpstr>
      <vt:lpstr>Sıvı İçinde Saklanan Koleksiyonlar</vt:lpstr>
      <vt:lpstr>Diğer Koleksiyonlar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Bitki Sistematiği</dc:title>
  <dc:creator>ESİN</dc:creator>
  <cp:lastModifiedBy>Ogün Demir</cp:lastModifiedBy>
  <cp:revision>97</cp:revision>
  <dcterms:created xsi:type="dcterms:W3CDTF">2017-03-02T08:14:07Z</dcterms:created>
  <dcterms:modified xsi:type="dcterms:W3CDTF">2020-02-27T19:18:44Z</dcterms:modified>
</cp:coreProperties>
</file>