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Lst>
  <p:sldSz cy="5143500" cx="9144000"/>
  <p:notesSz cx="6858000" cy="9144000"/>
  <p:embeddedFontLst>
    <p:embeddedFont>
      <p:font typeface="Proxima Nova"/>
      <p:regular r:id="rId47"/>
      <p:bold r:id="rId48"/>
      <p:italic r:id="rId49"/>
      <p:boldItalic r:id="rId50"/>
    </p:embeddedFont>
    <p:embeddedFont>
      <p:font typeface="Source Sans Pro"/>
      <p:regular r:id="rId51"/>
      <p:bold r:id="rId52"/>
      <p:italic r:id="rId53"/>
      <p:boldItalic r:id="rId5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font" Target="fonts/ProximaNova-bold.fntdata"/><Relationship Id="rId47" Type="http://schemas.openxmlformats.org/officeDocument/2006/relationships/font" Target="fonts/ProximaNova-regular.fntdata"/><Relationship Id="rId49" Type="http://schemas.openxmlformats.org/officeDocument/2006/relationships/font" Target="fonts/ProximaNova-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font" Target="fonts/SourceSansPro-regular.fntdata"/><Relationship Id="rId50" Type="http://schemas.openxmlformats.org/officeDocument/2006/relationships/font" Target="fonts/ProximaNova-boldItalic.fntdata"/><Relationship Id="rId53" Type="http://schemas.openxmlformats.org/officeDocument/2006/relationships/font" Target="fonts/SourceSansPro-italic.fntdata"/><Relationship Id="rId52" Type="http://schemas.openxmlformats.org/officeDocument/2006/relationships/font" Target="fonts/SourceSansPro-bold.fntdata"/><Relationship Id="rId11" Type="http://schemas.openxmlformats.org/officeDocument/2006/relationships/slide" Target="slides/slide6.xml"/><Relationship Id="rId10" Type="http://schemas.openxmlformats.org/officeDocument/2006/relationships/slide" Target="slides/slide5.xml"/><Relationship Id="rId54" Type="http://schemas.openxmlformats.org/officeDocument/2006/relationships/font" Target="fonts/SourceSansPro-boldItalic.fntdata"/><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 name="Shape 55"/>
        <p:cNvGrpSpPr/>
        <p:nvPr/>
      </p:nvGrpSpPr>
      <p:grpSpPr>
        <a:xfrm>
          <a:off x="0" y="0"/>
          <a:ext cx="0" cy="0"/>
          <a:chOff x="0" y="0"/>
          <a:chExt cx="0" cy="0"/>
        </a:xfrm>
      </p:grpSpPr>
      <p:sp>
        <p:nvSpPr>
          <p:cNvPr id="56" name="Google Shape;56;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7" name="Google Shape;57;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 name="Shape 61"/>
        <p:cNvGrpSpPr/>
        <p:nvPr/>
      </p:nvGrpSpPr>
      <p:grpSpPr>
        <a:xfrm>
          <a:off x="0" y="0"/>
          <a:ext cx="0" cy="0"/>
          <a:chOff x="0" y="0"/>
          <a:chExt cx="0" cy="0"/>
        </a:xfrm>
      </p:grpSpPr>
      <p:sp>
        <p:nvSpPr>
          <p:cNvPr id="62" name="Google Shape;62;g164ea34fe5b_0_2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 name="Google Shape;63;g164ea34fe5b_0_2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 name="Shape 67"/>
        <p:cNvGrpSpPr/>
        <p:nvPr/>
      </p:nvGrpSpPr>
      <p:grpSpPr>
        <a:xfrm>
          <a:off x="0" y="0"/>
          <a:ext cx="0" cy="0"/>
          <a:chOff x="0" y="0"/>
          <a:chExt cx="0" cy="0"/>
        </a:xfrm>
      </p:grpSpPr>
      <p:sp>
        <p:nvSpPr>
          <p:cNvPr id="68" name="Google Shape;68;g164ea34fe5b_0_5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 name="Google Shape;69;g164ea34fe5b_0_5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 name="Shape 73"/>
        <p:cNvGrpSpPr/>
        <p:nvPr/>
      </p:nvGrpSpPr>
      <p:grpSpPr>
        <a:xfrm>
          <a:off x="0" y="0"/>
          <a:ext cx="0" cy="0"/>
          <a:chOff x="0" y="0"/>
          <a:chExt cx="0" cy="0"/>
        </a:xfrm>
      </p:grpSpPr>
      <p:sp>
        <p:nvSpPr>
          <p:cNvPr id="74" name="Google Shape;74;g164ea34fe5b_0_4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 name="Google Shape;75;g164ea34fe5b_0_4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 name="Shape 78"/>
        <p:cNvGrpSpPr/>
        <p:nvPr/>
      </p:nvGrpSpPr>
      <p:grpSpPr>
        <a:xfrm>
          <a:off x="0" y="0"/>
          <a:ext cx="0" cy="0"/>
          <a:chOff x="0" y="0"/>
          <a:chExt cx="0" cy="0"/>
        </a:xfrm>
      </p:grpSpPr>
      <p:sp>
        <p:nvSpPr>
          <p:cNvPr id="79" name="Google Shape;79;g164ea34fe5b_0_4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0" name="Google Shape;80;g164ea34fe5b_0_4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 name="Shape 83"/>
        <p:cNvGrpSpPr/>
        <p:nvPr/>
      </p:nvGrpSpPr>
      <p:grpSpPr>
        <a:xfrm>
          <a:off x="0" y="0"/>
          <a:ext cx="0" cy="0"/>
          <a:chOff x="0" y="0"/>
          <a:chExt cx="0" cy="0"/>
        </a:xfrm>
      </p:grpSpPr>
      <p:sp>
        <p:nvSpPr>
          <p:cNvPr id="84" name="Google Shape;84;g164ea34fe5b_0_48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5" name="Google Shape;85;g164ea34fe5b_0_4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 name="Shape 89"/>
        <p:cNvGrpSpPr/>
        <p:nvPr/>
      </p:nvGrpSpPr>
      <p:grpSpPr>
        <a:xfrm>
          <a:off x="0" y="0"/>
          <a:ext cx="0" cy="0"/>
          <a:chOff x="0" y="0"/>
          <a:chExt cx="0" cy="0"/>
        </a:xfrm>
      </p:grpSpPr>
      <p:sp>
        <p:nvSpPr>
          <p:cNvPr id="90" name="Google Shape;90;g164ea34fe5b_0_49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1" name="Google Shape;91;g164ea34fe5b_0_4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 name="Shape 94"/>
        <p:cNvGrpSpPr/>
        <p:nvPr/>
      </p:nvGrpSpPr>
      <p:grpSpPr>
        <a:xfrm>
          <a:off x="0" y="0"/>
          <a:ext cx="0" cy="0"/>
          <a:chOff x="0" y="0"/>
          <a:chExt cx="0" cy="0"/>
        </a:xfrm>
      </p:grpSpPr>
      <p:sp>
        <p:nvSpPr>
          <p:cNvPr id="95" name="Google Shape;95;g164ea34fe5b_0_50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6" name="Google Shape;96;g164ea34fe5b_0_5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 name="Shape 100"/>
        <p:cNvGrpSpPr/>
        <p:nvPr/>
      </p:nvGrpSpPr>
      <p:grpSpPr>
        <a:xfrm>
          <a:off x="0" y="0"/>
          <a:ext cx="0" cy="0"/>
          <a:chOff x="0" y="0"/>
          <a:chExt cx="0" cy="0"/>
        </a:xfrm>
      </p:grpSpPr>
      <p:sp>
        <p:nvSpPr>
          <p:cNvPr id="101" name="Google Shape;101;g164ea34fe5b_0_5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2" name="Google Shape;102;g164ea34fe5b_0_5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g164ea34fe5b_0_5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0" name="Google Shape;110;g164ea34fe5b_0_5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 name="Shape 114"/>
        <p:cNvGrpSpPr/>
        <p:nvPr/>
      </p:nvGrpSpPr>
      <p:grpSpPr>
        <a:xfrm>
          <a:off x="0" y="0"/>
          <a:ext cx="0" cy="0"/>
          <a:chOff x="0" y="0"/>
          <a:chExt cx="0" cy="0"/>
        </a:xfrm>
      </p:grpSpPr>
      <p:sp>
        <p:nvSpPr>
          <p:cNvPr id="115" name="Google Shape;115;g164ea34fe5b_0_5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6" name="Google Shape;116;g164ea34fe5b_0_5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 name="Shape 122"/>
        <p:cNvGrpSpPr/>
        <p:nvPr/>
      </p:nvGrpSpPr>
      <p:grpSpPr>
        <a:xfrm>
          <a:off x="0" y="0"/>
          <a:ext cx="0" cy="0"/>
          <a:chOff x="0" y="0"/>
          <a:chExt cx="0" cy="0"/>
        </a:xfrm>
      </p:grpSpPr>
      <p:sp>
        <p:nvSpPr>
          <p:cNvPr id="123" name="Google Shape;123;g164ea34fe5b_0_5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4" name="Google Shape;124;g164ea34fe5b_0_5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 name="Shape 128"/>
        <p:cNvGrpSpPr/>
        <p:nvPr/>
      </p:nvGrpSpPr>
      <p:grpSpPr>
        <a:xfrm>
          <a:off x="0" y="0"/>
          <a:ext cx="0" cy="0"/>
          <a:chOff x="0" y="0"/>
          <a:chExt cx="0" cy="0"/>
        </a:xfrm>
      </p:grpSpPr>
      <p:sp>
        <p:nvSpPr>
          <p:cNvPr id="129" name="Google Shape;129;g164ea34fe5b_0_5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0" name="Google Shape;130;g164ea34fe5b_0_5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g164ea34fe5b_0_5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8" name="Google Shape;138;g164ea34fe5b_0_5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g164ea34fe5b_0_5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4" name="Google Shape;144;g164ea34fe5b_0_5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g164ea34fe5b_0_5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2" name="Google Shape;152;g164ea34fe5b_0_5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g164ea34fe5b_0_5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8" name="Google Shape;158;g164ea34fe5b_0_5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 name="Shape 164"/>
        <p:cNvGrpSpPr/>
        <p:nvPr/>
      </p:nvGrpSpPr>
      <p:grpSpPr>
        <a:xfrm>
          <a:off x="0" y="0"/>
          <a:ext cx="0" cy="0"/>
          <a:chOff x="0" y="0"/>
          <a:chExt cx="0" cy="0"/>
        </a:xfrm>
      </p:grpSpPr>
      <p:sp>
        <p:nvSpPr>
          <p:cNvPr id="165" name="Google Shape;165;g164ea34fe5b_0_5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6" name="Google Shape;166;g164ea34fe5b_0_5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g164ea34fe5b_0_5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2" name="Google Shape;172;g164ea34fe5b_0_5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g164ea34fe5b_0_5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0" name="Google Shape;180;g164ea34fe5b_0_5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 name="Shape 184"/>
        <p:cNvGrpSpPr/>
        <p:nvPr/>
      </p:nvGrpSpPr>
      <p:grpSpPr>
        <a:xfrm>
          <a:off x="0" y="0"/>
          <a:ext cx="0" cy="0"/>
          <a:chOff x="0" y="0"/>
          <a:chExt cx="0" cy="0"/>
        </a:xfrm>
      </p:grpSpPr>
      <p:sp>
        <p:nvSpPr>
          <p:cNvPr id="185" name="Google Shape;185;g164ea34fe5b_0_5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6" name="Google Shape;186;g164ea34fe5b_0_5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 name="Shape 192"/>
        <p:cNvGrpSpPr/>
        <p:nvPr/>
      </p:nvGrpSpPr>
      <p:grpSpPr>
        <a:xfrm>
          <a:off x="0" y="0"/>
          <a:ext cx="0" cy="0"/>
          <a:chOff x="0" y="0"/>
          <a:chExt cx="0" cy="0"/>
        </a:xfrm>
      </p:grpSpPr>
      <p:sp>
        <p:nvSpPr>
          <p:cNvPr id="193" name="Google Shape;193;g164ea34fe5b_0_60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4" name="Google Shape;194;g164ea34fe5b_0_6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g164ea34fe5b_0_6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0" name="Google Shape;200;g164ea34fe5b_0_6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 name="Shape 206"/>
        <p:cNvGrpSpPr/>
        <p:nvPr/>
      </p:nvGrpSpPr>
      <p:grpSpPr>
        <a:xfrm>
          <a:off x="0" y="0"/>
          <a:ext cx="0" cy="0"/>
          <a:chOff x="0" y="0"/>
          <a:chExt cx="0" cy="0"/>
        </a:xfrm>
      </p:grpSpPr>
      <p:sp>
        <p:nvSpPr>
          <p:cNvPr id="207" name="Google Shape;207;g164ea34fe5b_0_60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8" name="Google Shape;208;g164ea34fe5b_0_6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 name="Shape 212"/>
        <p:cNvGrpSpPr/>
        <p:nvPr/>
      </p:nvGrpSpPr>
      <p:grpSpPr>
        <a:xfrm>
          <a:off x="0" y="0"/>
          <a:ext cx="0" cy="0"/>
          <a:chOff x="0" y="0"/>
          <a:chExt cx="0" cy="0"/>
        </a:xfrm>
      </p:grpSpPr>
      <p:sp>
        <p:nvSpPr>
          <p:cNvPr id="213" name="Google Shape;213;g164ea34fe5b_0_6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4" name="Google Shape;214;g164ea34fe5b_0_6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 name="Shape 220"/>
        <p:cNvGrpSpPr/>
        <p:nvPr/>
      </p:nvGrpSpPr>
      <p:grpSpPr>
        <a:xfrm>
          <a:off x="0" y="0"/>
          <a:ext cx="0" cy="0"/>
          <a:chOff x="0" y="0"/>
          <a:chExt cx="0" cy="0"/>
        </a:xfrm>
      </p:grpSpPr>
      <p:sp>
        <p:nvSpPr>
          <p:cNvPr id="221" name="Google Shape;221;g166b483ac58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2" name="Google Shape;222;g166b483ac58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 name="Shape 228"/>
        <p:cNvGrpSpPr/>
        <p:nvPr/>
      </p:nvGrpSpPr>
      <p:grpSpPr>
        <a:xfrm>
          <a:off x="0" y="0"/>
          <a:ext cx="0" cy="0"/>
          <a:chOff x="0" y="0"/>
          <a:chExt cx="0" cy="0"/>
        </a:xfrm>
      </p:grpSpPr>
      <p:sp>
        <p:nvSpPr>
          <p:cNvPr id="229" name="Google Shape;229;g166b483ac58_0_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0" name="Google Shape;230;g166b483ac58_0_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 name="Shape 234"/>
        <p:cNvGrpSpPr/>
        <p:nvPr/>
      </p:nvGrpSpPr>
      <p:grpSpPr>
        <a:xfrm>
          <a:off x="0" y="0"/>
          <a:ext cx="0" cy="0"/>
          <a:chOff x="0" y="0"/>
          <a:chExt cx="0" cy="0"/>
        </a:xfrm>
      </p:grpSpPr>
      <p:sp>
        <p:nvSpPr>
          <p:cNvPr id="235" name="Google Shape;235;g166b483ac58_0_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6" name="Google Shape;236;g166b483ac58_0_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2" name="Shape 242"/>
        <p:cNvGrpSpPr/>
        <p:nvPr/>
      </p:nvGrpSpPr>
      <p:grpSpPr>
        <a:xfrm>
          <a:off x="0" y="0"/>
          <a:ext cx="0" cy="0"/>
          <a:chOff x="0" y="0"/>
          <a:chExt cx="0" cy="0"/>
        </a:xfrm>
      </p:grpSpPr>
      <p:sp>
        <p:nvSpPr>
          <p:cNvPr id="243" name="Google Shape;243;g166b483ac58_0_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4" name="Google Shape;244;g166b483ac58_0_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8" name="Shape 248"/>
        <p:cNvGrpSpPr/>
        <p:nvPr/>
      </p:nvGrpSpPr>
      <p:grpSpPr>
        <a:xfrm>
          <a:off x="0" y="0"/>
          <a:ext cx="0" cy="0"/>
          <a:chOff x="0" y="0"/>
          <a:chExt cx="0" cy="0"/>
        </a:xfrm>
      </p:grpSpPr>
      <p:sp>
        <p:nvSpPr>
          <p:cNvPr id="249" name="Google Shape;249;g166b483ac58_0_10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0" name="Google Shape;250;g166b483ac58_0_1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6" name="Shape 256"/>
        <p:cNvGrpSpPr/>
        <p:nvPr/>
      </p:nvGrpSpPr>
      <p:grpSpPr>
        <a:xfrm>
          <a:off x="0" y="0"/>
          <a:ext cx="0" cy="0"/>
          <a:chOff x="0" y="0"/>
          <a:chExt cx="0" cy="0"/>
        </a:xfrm>
      </p:grpSpPr>
      <p:sp>
        <p:nvSpPr>
          <p:cNvPr id="257" name="Google Shape;257;g166b483ac58_0_1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8" name="Google Shape;258;g166b483ac58_0_1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2" name="Shape 262"/>
        <p:cNvGrpSpPr/>
        <p:nvPr/>
      </p:nvGrpSpPr>
      <p:grpSpPr>
        <a:xfrm>
          <a:off x="0" y="0"/>
          <a:ext cx="0" cy="0"/>
          <a:chOff x="0" y="0"/>
          <a:chExt cx="0" cy="0"/>
        </a:xfrm>
      </p:grpSpPr>
      <p:sp>
        <p:nvSpPr>
          <p:cNvPr id="263" name="Google Shape;263;g166b483ac58_0_1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4" name="Google Shape;264;g166b483ac58_0_1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0" name="Shape 270"/>
        <p:cNvGrpSpPr/>
        <p:nvPr/>
      </p:nvGrpSpPr>
      <p:grpSpPr>
        <a:xfrm>
          <a:off x="0" y="0"/>
          <a:ext cx="0" cy="0"/>
          <a:chOff x="0" y="0"/>
          <a:chExt cx="0" cy="0"/>
        </a:xfrm>
      </p:grpSpPr>
      <p:sp>
        <p:nvSpPr>
          <p:cNvPr id="271" name="Google Shape;271;g166b483ac58_0_1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2" name="Google Shape;272;g166b483ac58_0_1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6" name="Shape 276"/>
        <p:cNvGrpSpPr/>
        <p:nvPr/>
      </p:nvGrpSpPr>
      <p:grpSpPr>
        <a:xfrm>
          <a:off x="0" y="0"/>
          <a:ext cx="0" cy="0"/>
          <a:chOff x="0" y="0"/>
          <a:chExt cx="0" cy="0"/>
        </a:xfrm>
      </p:grpSpPr>
      <p:sp>
        <p:nvSpPr>
          <p:cNvPr id="277" name="Google Shape;277;g166b483ac58_0_1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8" name="Google Shape;278;g166b483ac58_0_1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4" name="Shape 284"/>
        <p:cNvGrpSpPr/>
        <p:nvPr/>
      </p:nvGrpSpPr>
      <p:grpSpPr>
        <a:xfrm>
          <a:off x="0" y="0"/>
          <a:ext cx="0" cy="0"/>
          <a:chOff x="0" y="0"/>
          <a:chExt cx="0" cy="0"/>
        </a:xfrm>
      </p:grpSpPr>
      <p:sp>
        <p:nvSpPr>
          <p:cNvPr id="285" name="Google Shape;285;g166b483ac58_0_1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6" name="Google Shape;286;g166b483ac58_0_1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0" name="Shape 290"/>
        <p:cNvGrpSpPr/>
        <p:nvPr/>
      </p:nvGrpSpPr>
      <p:grpSpPr>
        <a:xfrm>
          <a:off x="0" y="0"/>
          <a:ext cx="0" cy="0"/>
          <a:chOff x="0" y="0"/>
          <a:chExt cx="0" cy="0"/>
        </a:xfrm>
      </p:grpSpPr>
      <p:sp>
        <p:nvSpPr>
          <p:cNvPr id="291" name="Google Shape;291;g166b483ac58_0_1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2" name="Google Shape;292;g166b483ac58_0_1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8" name="Shape 298"/>
        <p:cNvGrpSpPr/>
        <p:nvPr/>
      </p:nvGrpSpPr>
      <p:grpSpPr>
        <a:xfrm>
          <a:off x="0" y="0"/>
          <a:ext cx="0" cy="0"/>
          <a:chOff x="0" y="0"/>
          <a:chExt cx="0" cy="0"/>
        </a:xfrm>
      </p:grpSpPr>
      <p:sp>
        <p:nvSpPr>
          <p:cNvPr id="299" name="Google Shape;299;g166b483ac58_0_1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0" name="Google Shape;300;g166b483ac58_0_1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4" name="Shape 304"/>
        <p:cNvGrpSpPr/>
        <p:nvPr/>
      </p:nvGrpSpPr>
      <p:grpSpPr>
        <a:xfrm>
          <a:off x="0" y="0"/>
          <a:ext cx="0" cy="0"/>
          <a:chOff x="0" y="0"/>
          <a:chExt cx="0" cy="0"/>
        </a:xfrm>
      </p:grpSpPr>
      <p:sp>
        <p:nvSpPr>
          <p:cNvPr id="305" name="Google Shape;305;g166b483ac58_0_1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6" name="Google Shape;306;g166b483ac58_0_1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2" name="Shape 312"/>
        <p:cNvGrpSpPr/>
        <p:nvPr/>
      </p:nvGrpSpPr>
      <p:grpSpPr>
        <a:xfrm>
          <a:off x="0" y="0"/>
          <a:ext cx="0" cy="0"/>
          <a:chOff x="0" y="0"/>
          <a:chExt cx="0" cy="0"/>
        </a:xfrm>
      </p:grpSpPr>
      <p:sp>
        <p:nvSpPr>
          <p:cNvPr id="313" name="Google Shape;313;g166b483ac58_0_1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4" name="Google Shape;314;g166b483ac58_0_1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0" name="Shape 320"/>
        <p:cNvGrpSpPr/>
        <p:nvPr/>
      </p:nvGrpSpPr>
      <p:grpSpPr>
        <a:xfrm>
          <a:off x="0" y="0"/>
          <a:ext cx="0" cy="0"/>
          <a:chOff x="0" y="0"/>
          <a:chExt cx="0" cy="0"/>
        </a:xfrm>
      </p:grpSpPr>
      <p:sp>
        <p:nvSpPr>
          <p:cNvPr id="321" name="Google Shape;321;g166b483ac58_0_1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2" name="Google Shape;322;g166b483ac58_0_1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5" name="Shape 325"/>
        <p:cNvGrpSpPr/>
        <p:nvPr/>
      </p:nvGrpSpPr>
      <p:grpSpPr>
        <a:xfrm>
          <a:off x="0" y="0"/>
          <a:ext cx="0" cy="0"/>
          <a:chOff x="0" y="0"/>
          <a:chExt cx="0" cy="0"/>
        </a:xfrm>
      </p:grpSpPr>
      <p:sp>
        <p:nvSpPr>
          <p:cNvPr id="326" name="Google Shape;326;g166b483ac58_0_1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7" name="Google Shape;327;g166b483ac58_0_1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dk1"/>
        </a:solidFill>
      </p:bgPr>
    </p:bg>
    <p:spTree>
      <p:nvGrpSpPr>
        <p:cNvPr id="9" name="Shape 9"/>
        <p:cNvGrpSpPr/>
        <p:nvPr/>
      </p:nvGrpSpPr>
      <p:grpSpPr>
        <a:xfrm>
          <a:off x="0" y="0"/>
          <a:ext cx="0" cy="0"/>
          <a:chOff x="0" y="0"/>
          <a:chExt cx="0" cy="0"/>
        </a:xfrm>
      </p:grpSpPr>
      <p:cxnSp>
        <p:nvCxnSpPr>
          <p:cNvPr id="10" name="Google Shape;10;p2"/>
          <p:cNvCxnSpPr/>
          <p:nvPr/>
        </p:nvCxnSpPr>
        <p:spPr>
          <a:xfrm>
            <a:off x="0" y="2998150"/>
            <a:ext cx="9144000" cy="0"/>
          </a:xfrm>
          <a:prstGeom prst="straightConnector1">
            <a:avLst/>
          </a:prstGeom>
          <a:noFill/>
          <a:ln cap="flat" cmpd="sng" w="19050">
            <a:solidFill>
              <a:schemeClr val="lt2"/>
            </a:solidFill>
            <a:prstDash val="solid"/>
            <a:round/>
            <a:headEnd len="sm" w="sm" type="none"/>
            <a:tailEnd len="sm" w="sm" type="none"/>
          </a:ln>
        </p:spPr>
      </p:cxnSp>
      <p:sp>
        <p:nvSpPr>
          <p:cNvPr id="11" name="Google Shape;11;p2"/>
          <p:cNvSpPr txBox="1"/>
          <p:nvPr>
            <p:ph type="ctrTitle"/>
          </p:nvPr>
        </p:nvSpPr>
        <p:spPr>
          <a:xfrm>
            <a:off x="510450" y="1257300"/>
            <a:ext cx="8123100" cy="1588500"/>
          </a:xfrm>
          <a:prstGeom prst="rect">
            <a:avLst/>
          </a:prstGeom>
        </p:spPr>
        <p:txBody>
          <a:bodyPr anchorCtr="0" anchor="b" bIns="91425" lIns="91425" spcFirstLastPara="1" rIns="91425" wrap="square" tIns="91425">
            <a:normAutofit/>
          </a:bodyPr>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p:txBody>
      </p:sp>
      <p:sp>
        <p:nvSpPr>
          <p:cNvPr id="12" name="Google Shape;12;p2"/>
          <p:cNvSpPr txBox="1"/>
          <p:nvPr>
            <p:ph idx="1" type="subTitle"/>
          </p:nvPr>
        </p:nvSpPr>
        <p:spPr>
          <a:xfrm>
            <a:off x="510450" y="3182313"/>
            <a:ext cx="8123100" cy="630000"/>
          </a:xfrm>
          <a:prstGeom prst="rect">
            <a:avLst/>
          </a:prstGeom>
        </p:spPr>
        <p:txBody>
          <a:bodyPr anchorCtr="0" anchor="t" bIns="91425" lIns="91425" spcFirstLastPara="1" rIns="91425" wrap="square" tIns="91425">
            <a:normAutofit/>
          </a:bodyPr>
          <a:lstStyle>
            <a:lvl1pPr lvl="0">
              <a:lnSpc>
                <a:spcPct val="100000"/>
              </a:lnSpc>
              <a:spcBef>
                <a:spcPts val="0"/>
              </a:spcBef>
              <a:spcAft>
                <a:spcPts val="0"/>
              </a:spcAft>
              <a:buClr>
                <a:schemeClr val="lt1"/>
              </a:buClr>
              <a:buSzPts val="2400"/>
              <a:buNone/>
              <a:defRPr sz="2400">
                <a:solidFill>
                  <a:schemeClr val="lt1"/>
                </a:solidFill>
              </a:defRPr>
            </a:lvl1pPr>
            <a:lvl2pPr lvl="1">
              <a:lnSpc>
                <a:spcPct val="100000"/>
              </a:lnSpc>
              <a:spcBef>
                <a:spcPts val="0"/>
              </a:spcBef>
              <a:spcAft>
                <a:spcPts val="0"/>
              </a:spcAft>
              <a:buClr>
                <a:schemeClr val="lt1"/>
              </a:buClr>
              <a:buSzPts val="2400"/>
              <a:buNone/>
              <a:defRPr sz="2400">
                <a:solidFill>
                  <a:schemeClr val="lt1"/>
                </a:solidFill>
              </a:defRPr>
            </a:lvl2pPr>
            <a:lvl3pPr lvl="2">
              <a:lnSpc>
                <a:spcPct val="100000"/>
              </a:lnSpc>
              <a:spcBef>
                <a:spcPts val="0"/>
              </a:spcBef>
              <a:spcAft>
                <a:spcPts val="0"/>
              </a:spcAft>
              <a:buClr>
                <a:schemeClr val="lt1"/>
              </a:buClr>
              <a:buSzPts val="2400"/>
              <a:buNone/>
              <a:defRPr sz="2400">
                <a:solidFill>
                  <a:schemeClr val="lt1"/>
                </a:solidFill>
              </a:defRPr>
            </a:lvl3pPr>
            <a:lvl4pPr lvl="3">
              <a:lnSpc>
                <a:spcPct val="100000"/>
              </a:lnSpc>
              <a:spcBef>
                <a:spcPts val="0"/>
              </a:spcBef>
              <a:spcAft>
                <a:spcPts val="0"/>
              </a:spcAft>
              <a:buClr>
                <a:schemeClr val="lt1"/>
              </a:buClr>
              <a:buSzPts val="2400"/>
              <a:buNone/>
              <a:defRPr sz="2400">
                <a:solidFill>
                  <a:schemeClr val="lt1"/>
                </a:solidFill>
              </a:defRPr>
            </a:lvl4pPr>
            <a:lvl5pPr lvl="4">
              <a:lnSpc>
                <a:spcPct val="100000"/>
              </a:lnSpc>
              <a:spcBef>
                <a:spcPts val="0"/>
              </a:spcBef>
              <a:spcAft>
                <a:spcPts val="0"/>
              </a:spcAft>
              <a:buClr>
                <a:schemeClr val="lt1"/>
              </a:buClr>
              <a:buSzPts val="2400"/>
              <a:buNone/>
              <a:defRPr sz="2400">
                <a:solidFill>
                  <a:schemeClr val="lt1"/>
                </a:solidFill>
              </a:defRPr>
            </a:lvl5pPr>
            <a:lvl6pPr lvl="5">
              <a:lnSpc>
                <a:spcPct val="100000"/>
              </a:lnSpc>
              <a:spcBef>
                <a:spcPts val="0"/>
              </a:spcBef>
              <a:spcAft>
                <a:spcPts val="0"/>
              </a:spcAft>
              <a:buClr>
                <a:schemeClr val="lt1"/>
              </a:buClr>
              <a:buSzPts val="2400"/>
              <a:buNone/>
              <a:defRPr sz="2400">
                <a:solidFill>
                  <a:schemeClr val="lt1"/>
                </a:solidFill>
              </a:defRPr>
            </a:lvl6pPr>
            <a:lvl7pPr lvl="6">
              <a:lnSpc>
                <a:spcPct val="100000"/>
              </a:lnSpc>
              <a:spcBef>
                <a:spcPts val="0"/>
              </a:spcBef>
              <a:spcAft>
                <a:spcPts val="0"/>
              </a:spcAft>
              <a:buClr>
                <a:schemeClr val="lt1"/>
              </a:buClr>
              <a:buSzPts val="2400"/>
              <a:buNone/>
              <a:defRPr sz="2400">
                <a:solidFill>
                  <a:schemeClr val="lt1"/>
                </a:solidFill>
              </a:defRPr>
            </a:lvl7pPr>
            <a:lvl8pPr lvl="7">
              <a:lnSpc>
                <a:spcPct val="100000"/>
              </a:lnSpc>
              <a:spcBef>
                <a:spcPts val="0"/>
              </a:spcBef>
              <a:spcAft>
                <a:spcPts val="0"/>
              </a:spcAft>
              <a:buClr>
                <a:schemeClr val="lt1"/>
              </a:buClr>
              <a:buSzPts val="2400"/>
              <a:buNone/>
              <a:defRPr sz="2400">
                <a:solidFill>
                  <a:schemeClr val="lt1"/>
                </a:solidFill>
              </a:defRPr>
            </a:lvl8pPr>
            <a:lvl9pPr lvl="8">
              <a:lnSpc>
                <a:spcPct val="100000"/>
              </a:lnSpc>
              <a:spcBef>
                <a:spcPts val="0"/>
              </a:spcBef>
              <a:spcAft>
                <a:spcPts val="0"/>
              </a:spcAft>
              <a:buClr>
                <a:schemeClr val="lt1"/>
              </a:buClr>
              <a:buSzPts val="2400"/>
              <a:buNone/>
              <a:defRPr sz="2400">
                <a:solidFill>
                  <a:schemeClr val="lt1"/>
                </a:solidFill>
              </a:defRPr>
            </a:lvl9pPr>
          </a:lstStyle>
          <a:p/>
        </p:txBody>
      </p:sp>
      <p:sp>
        <p:nvSpPr>
          <p:cNvPr id="13" name="Google Shape;13;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t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dk1"/>
        </a:solidFill>
      </p:bgPr>
    </p:bg>
    <p:spTree>
      <p:nvGrpSpPr>
        <p:cNvPr id="14" name="Shape 14"/>
        <p:cNvGrpSpPr/>
        <p:nvPr/>
      </p:nvGrpSpPr>
      <p:grpSpPr>
        <a:xfrm>
          <a:off x="0" y="0"/>
          <a:ext cx="0" cy="0"/>
          <a:chOff x="0" y="0"/>
          <a:chExt cx="0" cy="0"/>
        </a:xfrm>
      </p:grpSpPr>
      <p:cxnSp>
        <p:nvCxnSpPr>
          <p:cNvPr id="15" name="Google Shape;15;p3"/>
          <p:cNvCxnSpPr/>
          <p:nvPr/>
        </p:nvCxnSpPr>
        <p:spPr>
          <a:xfrm>
            <a:off x="0" y="2998150"/>
            <a:ext cx="9144000" cy="0"/>
          </a:xfrm>
          <a:prstGeom prst="straightConnector1">
            <a:avLst/>
          </a:prstGeom>
          <a:noFill/>
          <a:ln cap="flat" cmpd="sng" w="19050">
            <a:solidFill>
              <a:schemeClr val="lt2"/>
            </a:solidFill>
            <a:prstDash val="solid"/>
            <a:round/>
            <a:headEnd len="sm" w="sm" type="none"/>
            <a:tailEnd len="sm" w="sm" type="none"/>
          </a:ln>
        </p:spPr>
      </p:cxnSp>
      <p:sp>
        <p:nvSpPr>
          <p:cNvPr id="16" name="Google Shape;16;p3"/>
          <p:cNvSpPr txBox="1"/>
          <p:nvPr>
            <p:ph type="title"/>
          </p:nvPr>
        </p:nvSpPr>
        <p:spPr>
          <a:xfrm>
            <a:off x="510450" y="2057400"/>
            <a:ext cx="8123100" cy="778800"/>
          </a:xfrm>
          <a:prstGeom prst="rect">
            <a:avLst/>
          </a:prstGeom>
        </p:spPr>
        <p:txBody>
          <a:bodyPr anchorCtr="0" anchor="b" bIns="91425" lIns="91425" spcFirstLastPara="1" rIns="91425" wrap="square" tIns="91425">
            <a:normAutofit/>
          </a:bodyPr>
          <a:lstStyle>
            <a:lvl1pPr lvl="0">
              <a:spcBef>
                <a:spcPts val="0"/>
              </a:spcBef>
              <a:spcAft>
                <a:spcPts val="0"/>
              </a:spcAft>
              <a:buClr>
                <a:schemeClr val="lt1"/>
              </a:buClr>
              <a:buSzPts val="3600"/>
              <a:buNone/>
              <a:defRPr sz="3600">
                <a:solidFill>
                  <a:schemeClr val="lt1"/>
                </a:solidFill>
              </a:defRPr>
            </a:lvl1pPr>
            <a:lvl2pPr lvl="1">
              <a:spcBef>
                <a:spcPts val="0"/>
              </a:spcBef>
              <a:spcAft>
                <a:spcPts val="0"/>
              </a:spcAft>
              <a:buClr>
                <a:schemeClr val="lt1"/>
              </a:buClr>
              <a:buSzPts val="3600"/>
              <a:buNone/>
              <a:defRPr sz="3600">
                <a:solidFill>
                  <a:schemeClr val="lt1"/>
                </a:solidFill>
              </a:defRPr>
            </a:lvl2pPr>
            <a:lvl3pPr lvl="2">
              <a:spcBef>
                <a:spcPts val="0"/>
              </a:spcBef>
              <a:spcAft>
                <a:spcPts val="0"/>
              </a:spcAft>
              <a:buClr>
                <a:schemeClr val="lt1"/>
              </a:buClr>
              <a:buSzPts val="3600"/>
              <a:buNone/>
              <a:defRPr sz="3600">
                <a:solidFill>
                  <a:schemeClr val="lt1"/>
                </a:solidFill>
              </a:defRPr>
            </a:lvl3pPr>
            <a:lvl4pPr lvl="3">
              <a:spcBef>
                <a:spcPts val="0"/>
              </a:spcBef>
              <a:spcAft>
                <a:spcPts val="0"/>
              </a:spcAft>
              <a:buClr>
                <a:schemeClr val="lt1"/>
              </a:buClr>
              <a:buSzPts val="3600"/>
              <a:buNone/>
              <a:defRPr sz="3600">
                <a:solidFill>
                  <a:schemeClr val="lt1"/>
                </a:solidFill>
              </a:defRPr>
            </a:lvl4pPr>
            <a:lvl5pPr lvl="4">
              <a:spcBef>
                <a:spcPts val="0"/>
              </a:spcBef>
              <a:spcAft>
                <a:spcPts val="0"/>
              </a:spcAft>
              <a:buClr>
                <a:schemeClr val="lt1"/>
              </a:buClr>
              <a:buSzPts val="3600"/>
              <a:buNone/>
              <a:defRPr sz="3600">
                <a:solidFill>
                  <a:schemeClr val="lt1"/>
                </a:solidFill>
              </a:defRPr>
            </a:lvl5pPr>
            <a:lvl6pPr lvl="5">
              <a:spcBef>
                <a:spcPts val="0"/>
              </a:spcBef>
              <a:spcAft>
                <a:spcPts val="0"/>
              </a:spcAft>
              <a:buClr>
                <a:schemeClr val="lt1"/>
              </a:buClr>
              <a:buSzPts val="3600"/>
              <a:buNone/>
              <a:defRPr sz="3600">
                <a:solidFill>
                  <a:schemeClr val="lt1"/>
                </a:solidFill>
              </a:defRPr>
            </a:lvl6pPr>
            <a:lvl7pPr lvl="6">
              <a:spcBef>
                <a:spcPts val="0"/>
              </a:spcBef>
              <a:spcAft>
                <a:spcPts val="0"/>
              </a:spcAft>
              <a:buClr>
                <a:schemeClr val="lt1"/>
              </a:buClr>
              <a:buSzPts val="3600"/>
              <a:buNone/>
              <a:defRPr sz="3600">
                <a:solidFill>
                  <a:schemeClr val="lt1"/>
                </a:solidFill>
              </a:defRPr>
            </a:lvl7pPr>
            <a:lvl8pPr lvl="7">
              <a:spcBef>
                <a:spcPts val="0"/>
              </a:spcBef>
              <a:spcAft>
                <a:spcPts val="0"/>
              </a:spcAft>
              <a:buClr>
                <a:schemeClr val="lt1"/>
              </a:buClr>
              <a:buSzPts val="3600"/>
              <a:buNone/>
              <a:defRPr sz="3600">
                <a:solidFill>
                  <a:schemeClr val="lt1"/>
                </a:solidFill>
              </a:defRPr>
            </a:lvl8pPr>
            <a:lvl9pPr lvl="8">
              <a:spcBef>
                <a:spcPts val="0"/>
              </a:spcBef>
              <a:spcAft>
                <a:spcPts val="0"/>
              </a:spcAft>
              <a:buClr>
                <a:schemeClr val="lt1"/>
              </a:buClr>
              <a:buSzPts val="3600"/>
              <a:buNone/>
              <a:defRPr sz="3600">
                <a:solidFill>
                  <a:schemeClr val="lt1"/>
                </a:solidFill>
              </a:defRPr>
            </a:lvl9pPr>
          </a:lstStyle>
          <a:p/>
        </p:txBody>
      </p:sp>
      <p:sp>
        <p:nvSpPr>
          <p:cNvPr id="17" name="Google Shape;17;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t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8" name="Shape 18"/>
        <p:cNvGrpSpPr/>
        <p:nvPr/>
      </p:nvGrpSpPr>
      <p:grpSpPr>
        <a:xfrm>
          <a:off x="0" y="0"/>
          <a:ext cx="0" cy="0"/>
          <a:chOff x="0" y="0"/>
          <a:chExt cx="0" cy="0"/>
        </a:xfrm>
      </p:grpSpPr>
      <p:sp>
        <p:nvSpPr>
          <p:cNvPr id="19" name="Google Shape;19;p4"/>
          <p:cNvSpPr/>
          <p:nvPr/>
        </p:nvSpPr>
        <p:spPr>
          <a:xfrm>
            <a:off x="0" y="5045700"/>
            <a:ext cx="9144000" cy="97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1" name="Google Shape;21;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22" name="Google Shape;22;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t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3" name="Shape 23"/>
        <p:cNvGrpSpPr/>
        <p:nvPr/>
      </p:nvGrpSpPr>
      <p:grpSpPr>
        <a:xfrm>
          <a:off x="0" y="0"/>
          <a:ext cx="0" cy="0"/>
          <a:chOff x="0" y="0"/>
          <a:chExt cx="0" cy="0"/>
        </a:xfrm>
      </p:grpSpPr>
      <p:sp>
        <p:nvSpPr>
          <p:cNvPr id="24" name="Google Shape;24;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5" name="Google Shape;25;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6" name="Google Shape;26;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7" name="Google Shape;27;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t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8" name="Shape 28"/>
        <p:cNvGrpSpPr/>
        <p:nvPr/>
      </p:nvGrpSpPr>
      <p:grpSpPr>
        <a:xfrm>
          <a:off x="0" y="0"/>
          <a:ext cx="0" cy="0"/>
          <a:chOff x="0" y="0"/>
          <a:chExt cx="0" cy="0"/>
        </a:xfrm>
      </p:grpSpPr>
      <p:sp>
        <p:nvSpPr>
          <p:cNvPr id="29" name="Google Shape;29;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30" name="Google Shape;30;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t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1" name="Shape 31"/>
        <p:cNvGrpSpPr/>
        <p:nvPr/>
      </p:nvGrpSpPr>
      <p:grpSpPr>
        <a:xfrm>
          <a:off x="0" y="0"/>
          <a:ext cx="0" cy="0"/>
          <a:chOff x="0" y="0"/>
          <a:chExt cx="0" cy="0"/>
        </a:xfrm>
      </p:grpSpPr>
      <p:sp>
        <p:nvSpPr>
          <p:cNvPr id="32" name="Google Shape;32;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3" name="Google Shape;33;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4" name="Google Shape;34;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t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lt2"/>
        </a:solidFill>
      </p:bgPr>
    </p:bg>
    <p:spTree>
      <p:nvGrpSpPr>
        <p:cNvPr id="35" name="Shape 35"/>
        <p:cNvGrpSpPr/>
        <p:nvPr/>
      </p:nvGrpSpPr>
      <p:grpSpPr>
        <a:xfrm>
          <a:off x="0" y="0"/>
          <a:ext cx="0" cy="0"/>
          <a:chOff x="0" y="0"/>
          <a:chExt cx="0" cy="0"/>
        </a:xfrm>
      </p:grpSpPr>
      <p:sp>
        <p:nvSpPr>
          <p:cNvPr id="36" name="Google Shape;36;p8"/>
          <p:cNvSpPr txBox="1"/>
          <p:nvPr>
            <p:ph type="title"/>
          </p:nvPr>
        </p:nvSpPr>
        <p:spPr>
          <a:xfrm>
            <a:off x="490250" y="526350"/>
            <a:ext cx="57975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7" name="Google Shape;37;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t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8" name="Shape 38"/>
        <p:cNvGrpSpPr/>
        <p:nvPr/>
      </p:nvGrpSpPr>
      <p:grpSpPr>
        <a:xfrm>
          <a:off x="0" y="0"/>
          <a:ext cx="0" cy="0"/>
          <a:chOff x="0" y="0"/>
          <a:chExt cx="0" cy="0"/>
        </a:xfrm>
      </p:grpSpPr>
      <p:sp>
        <p:nvSpPr>
          <p:cNvPr id="39" name="Google Shape;39;p9"/>
          <p:cNvSpPr/>
          <p:nvPr/>
        </p:nvSpPr>
        <p:spPr>
          <a:xfrm>
            <a:off x="4572000" y="7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0" name="Google Shape;40;p9"/>
          <p:cNvCxnSpPr/>
          <p:nvPr/>
        </p:nvCxnSpPr>
        <p:spPr>
          <a:xfrm>
            <a:off x="5029675" y="4495500"/>
            <a:ext cx="468300" cy="0"/>
          </a:xfrm>
          <a:prstGeom prst="straightConnector1">
            <a:avLst/>
          </a:prstGeom>
          <a:noFill/>
          <a:ln cap="flat" cmpd="sng" w="19050">
            <a:solidFill>
              <a:schemeClr val="lt2"/>
            </a:solidFill>
            <a:prstDash val="solid"/>
            <a:round/>
            <a:headEnd len="sm" w="sm" type="none"/>
            <a:tailEnd len="sm" w="sm" type="none"/>
          </a:ln>
        </p:spPr>
      </p:cxnSp>
      <p:sp>
        <p:nvSpPr>
          <p:cNvPr id="41" name="Google Shape;41;p9"/>
          <p:cNvSpPr txBox="1"/>
          <p:nvPr>
            <p:ph type="title"/>
          </p:nvPr>
        </p:nvSpPr>
        <p:spPr>
          <a:xfrm>
            <a:off x="265500" y="1205825"/>
            <a:ext cx="4045200" cy="15096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42" name="Google Shape;42;p9"/>
          <p:cNvSpPr txBox="1"/>
          <p:nvPr>
            <p:ph idx="1" type="subTitle"/>
          </p:nvPr>
        </p:nvSpPr>
        <p:spPr>
          <a:xfrm>
            <a:off x="265500" y="2769001"/>
            <a:ext cx="4045200" cy="13455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43" name="Google Shape;43;p9"/>
          <p:cNvSpPr txBox="1"/>
          <p:nvPr>
            <p:ph idx="2" type="body"/>
          </p:nvPr>
        </p:nvSpPr>
        <p:spPr>
          <a:xfrm>
            <a:off x="4939500" y="724200"/>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Clr>
                <a:schemeClr val="lt1"/>
              </a:buClr>
              <a:buSzPts val="1800"/>
              <a:buChar char="●"/>
              <a:defRPr>
                <a:solidFill>
                  <a:schemeClr val="lt1"/>
                </a:solidFill>
              </a:defRPr>
            </a:lvl1pPr>
            <a:lvl2pPr indent="-317500" lvl="1" marL="914400">
              <a:spcBef>
                <a:spcPts val="0"/>
              </a:spcBef>
              <a:spcAft>
                <a:spcPts val="0"/>
              </a:spcAft>
              <a:buClr>
                <a:schemeClr val="lt1"/>
              </a:buClr>
              <a:buSzPts val="1400"/>
              <a:buChar char="○"/>
              <a:defRPr>
                <a:solidFill>
                  <a:schemeClr val="lt1"/>
                </a:solidFill>
              </a:defRPr>
            </a:lvl2pPr>
            <a:lvl3pPr indent="-317500" lvl="2" marL="1371600">
              <a:spcBef>
                <a:spcPts val="0"/>
              </a:spcBef>
              <a:spcAft>
                <a:spcPts val="0"/>
              </a:spcAft>
              <a:buClr>
                <a:schemeClr val="lt1"/>
              </a:buClr>
              <a:buSzPts val="1400"/>
              <a:buChar char="■"/>
              <a:defRPr>
                <a:solidFill>
                  <a:schemeClr val="lt1"/>
                </a:solidFill>
              </a:defRPr>
            </a:lvl3pPr>
            <a:lvl4pPr indent="-317500" lvl="3" marL="1828800">
              <a:spcBef>
                <a:spcPts val="0"/>
              </a:spcBef>
              <a:spcAft>
                <a:spcPts val="0"/>
              </a:spcAft>
              <a:buClr>
                <a:schemeClr val="lt1"/>
              </a:buClr>
              <a:buSzPts val="1400"/>
              <a:buChar char="●"/>
              <a:defRPr>
                <a:solidFill>
                  <a:schemeClr val="lt1"/>
                </a:solidFill>
              </a:defRPr>
            </a:lvl4pPr>
            <a:lvl5pPr indent="-317500" lvl="4" marL="2286000">
              <a:spcBef>
                <a:spcPts val="0"/>
              </a:spcBef>
              <a:spcAft>
                <a:spcPts val="0"/>
              </a:spcAft>
              <a:buClr>
                <a:schemeClr val="lt1"/>
              </a:buClr>
              <a:buSzPts val="1400"/>
              <a:buChar char="○"/>
              <a:defRPr>
                <a:solidFill>
                  <a:schemeClr val="lt1"/>
                </a:solidFill>
              </a:defRPr>
            </a:lvl5pPr>
            <a:lvl6pPr indent="-317500" lvl="5" marL="2743200">
              <a:spcBef>
                <a:spcPts val="0"/>
              </a:spcBef>
              <a:spcAft>
                <a:spcPts val="0"/>
              </a:spcAft>
              <a:buClr>
                <a:schemeClr val="lt1"/>
              </a:buClr>
              <a:buSzPts val="1400"/>
              <a:buChar char="■"/>
              <a:defRPr>
                <a:solidFill>
                  <a:schemeClr val="lt1"/>
                </a:solidFill>
              </a:defRPr>
            </a:lvl6pPr>
            <a:lvl7pPr indent="-317500" lvl="6" marL="3200400">
              <a:spcBef>
                <a:spcPts val="0"/>
              </a:spcBef>
              <a:spcAft>
                <a:spcPts val="0"/>
              </a:spcAft>
              <a:buClr>
                <a:schemeClr val="lt1"/>
              </a:buClr>
              <a:buSzPts val="1400"/>
              <a:buChar char="●"/>
              <a:defRPr>
                <a:solidFill>
                  <a:schemeClr val="lt1"/>
                </a:solidFill>
              </a:defRPr>
            </a:lvl7pPr>
            <a:lvl8pPr indent="-317500" lvl="7" marL="3657600">
              <a:spcBef>
                <a:spcPts val="0"/>
              </a:spcBef>
              <a:spcAft>
                <a:spcPts val="0"/>
              </a:spcAft>
              <a:buClr>
                <a:schemeClr val="lt1"/>
              </a:buClr>
              <a:buSzPts val="1400"/>
              <a:buChar char="○"/>
              <a:defRPr>
                <a:solidFill>
                  <a:schemeClr val="lt1"/>
                </a:solidFill>
              </a:defRPr>
            </a:lvl8pPr>
            <a:lvl9pPr indent="-317500" lvl="8" marL="4114800">
              <a:spcBef>
                <a:spcPts val="0"/>
              </a:spcBef>
              <a:spcAft>
                <a:spcPts val="0"/>
              </a:spcAft>
              <a:buClr>
                <a:schemeClr val="lt1"/>
              </a:buClr>
              <a:buSzPts val="1400"/>
              <a:buChar char="■"/>
              <a:defRPr>
                <a:solidFill>
                  <a:schemeClr val="lt1"/>
                </a:solidFill>
              </a:defRPr>
            </a:lvl9pPr>
          </a:lstStyle>
          <a:p/>
        </p:txBody>
      </p:sp>
      <p:sp>
        <p:nvSpPr>
          <p:cNvPr id="44" name="Google Shape;44;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t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5" name="Shape 45"/>
        <p:cNvGrpSpPr/>
        <p:nvPr/>
      </p:nvGrpSpPr>
      <p:grpSpPr>
        <a:xfrm>
          <a:off x="0" y="0"/>
          <a:ext cx="0" cy="0"/>
          <a:chOff x="0" y="0"/>
          <a:chExt cx="0" cy="0"/>
        </a:xfrm>
      </p:grpSpPr>
      <p:sp>
        <p:nvSpPr>
          <p:cNvPr id="46" name="Google Shape;46;p10"/>
          <p:cNvSpPr txBox="1"/>
          <p:nvPr>
            <p:ph idx="1" type="body"/>
          </p:nvPr>
        </p:nvSpPr>
        <p:spPr>
          <a:xfrm>
            <a:off x="311700" y="4236825"/>
            <a:ext cx="5998800" cy="5988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2100"/>
              <a:buNone/>
              <a:defRPr sz="2100"/>
            </a:lvl1pPr>
          </a:lstStyle>
          <a:p/>
        </p:txBody>
      </p:sp>
      <p:sp>
        <p:nvSpPr>
          <p:cNvPr id="47" name="Google Shape;47;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tr"/>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8" name="Shape 48"/>
        <p:cNvGrpSpPr/>
        <p:nvPr/>
      </p:nvGrpSpPr>
      <p:grpSpPr>
        <a:xfrm>
          <a:off x="0" y="0"/>
          <a:ext cx="0" cy="0"/>
          <a:chOff x="0" y="0"/>
          <a:chExt cx="0" cy="0"/>
        </a:xfrm>
      </p:grpSpPr>
      <p:sp>
        <p:nvSpPr>
          <p:cNvPr id="49" name="Google Shape;49;p11"/>
          <p:cNvSpPr/>
          <p:nvPr/>
        </p:nvSpPr>
        <p:spPr>
          <a:xfrm>
            <a:off x="0" y="5045700"/>
            <a:ext cx="9144000" cy="97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 name="Google Shape;50;p11"/>
          <p:cNvSpPr txBox="1"/>
          <p:nvPr>
            <p:ph hasCustomPrompt="1" type="title"/>
          </p:nvPr>
        </p:nvSpPr>
        <p:spPr>
          <a:xfrm>
            <a:off x="311700" y="991475"/>
            <a:ext cx="8520600" cy="19179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14000"/>
              <a:buNone/>
              <a:defRPr b="1" sz="14000"/>
            </a:lvl1pPr>
            <a:lvl2pPr lvl="1" algn="ctr">
              <a:spcBef>
                <a:spcPts val="0"/>
              </a:spcBef>
              <a:spcAft>
                <a:spcPts val="0"/>
              </a:spcAft>
              <a:buSzPts val="14000"/>
              <a:buNone/>
              <a:defRPr b="1" sz="14000"/>
            </a:lvl2pPr>
            <a:lvl3pPr lvl="2" algn="ctr">
              <a:spcBef>
                <a:spcPts val="0"/>
              </a:spcBef>
              <a:spcAft>
                <a:spcPts val="0"/>
              </a:spcAft>
              <a:buSzPts val="14000"/>
              <a:buNone/>
              <a:defRPr b="1" sz="14000"/>
            </a:lvl3pPr>
            <a:lvl4pPr lvl="3" algn="ctr">
              <a:spcBef>
                <a:spcPts val="0"/>
              </a:spcBef>
              <a:spcAft>
                <a:spcPts val="0"/>
              </a:spcAft>
              <a:buSzPts val="14000"/>
              <a:buNone/>
              <a:defRPr b="1" sz="14000"/>
            </a:lvl4pPr>
            <a:lvl5pPr lvl="4" algn="ctr">
              <a:spcBef>
                <a:spcPts val="0"/>
              </a:spcBef>
              <a:spcAft>
                <a:spcPts val="0"/>
              </a:spcAft>
              <a:buSzPts val="14000"/>
              <a:buNone/>
              <a:defRPr b="1" sz="14000"/>
            </a:lvl5pPr>
            <a:lvl6pPr lvl="5" algn="ctr">
              <a:spcBef>
                <a:spcPts val="0"/>
              </a:spcBef>
              <a:spcAft>
                <a:spcPts val="0"/>
              </a:spcAft>
              <a:buSzPts val="14000"/>
              <a:buNone/>
              <a:defRPr b="1" sz="14000"/>
            </a:lvl6pPr>
            <a:lvl7pPr lvl="6" algn="ctr">
              <a:spcBef>
                <a:spcPts val="0"/>
              </a:spcBef>
              <a:spcAft>
                <a:spcPts val="0"/>
              </a:spcAft>
              <a:buSzPts val="14000"/>
              <a:buNone/>
              <a:defRPr b="1" sz="14000"/>
            </a:lvl7pPr>
            <a:lvl8pPr lvl="7" algn="ctr">
              <a:spcBef>
                <a:spcPts val="0"/>
              </a:spcBef>
              <a:spcAft>
                <a:spcPts val="0"/>
              </a:spcAft>
              <a:buSzPts val="14000"/>
              <a:buNone/>
              <a:defRPr b="1" sz="14000"/>
            </a:lvl8pPr>
            <a:lvl9pPr lvl="8" algn="ctr">
              <a:spcBef>
                <a:spcPts val="0"/>
              </a:spcBef>
              <a:spcAft>
                <a:spcPts val="0"/>
              </a:spcAft>
              <a:buSzPts val="14000"/>
              <a:buNone/>
              <a:defRPr b="1" sz="14000"/>
            </a:lvl9pPr>
          </a:lstStyle>
          <a:p>
            <a:r>
              <a:t>xx%</a:t>
            </a:r>
          </a:p>
        </p:txBody>
      </p:sp>
      <p:sp>
        <p:nvSpPr>
          <p:cNvPr id="51" name="Google Shape;51;p11"/>
          <p:cNvSpPr txBox="1"/>
          <p:nvPr>
            <p:ph idx="1" type="body"/>
          </p:nvPr>
        </p:nvSpPr>
        <p:spPr>
          <a:xfrm>
            <a:off x="311700" y="3071300"/>
            <a:ext cx="8520600" cy="901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52" name="Google Shape;52;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tr"/>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3" name="Shape 53"/>
        <p:cNvGrpSpPr/>
        <p:nvPr/>
      </p:nvGrpSpPr>
      <p:grpSpPr>
        <a:xfrm>
          <a:off x="0" y="0"/>
          <a:ext cx="0" cy="0"/>
          <a:chOff x="0" y="0"/>
          <a:chExt cx="0" cy="0"/>
        </a:xfrm>
      </p:grpSpPr>
      <p:sp>
        <p:nvSpPr>
          <p:cNvPr id="54" name="Google Shape;54;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t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pearmint">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1pPr>
            <a:lvl2pPr lvl="1">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2pPr>
            <a:lvl3pPr lvl="2">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3pPr>
            <a:lvl4pPr lvl="3">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4pPr>
            <a:lvl5pPr lvl="4">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5pPr>
            <a:lvl6pPr lvl="5">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6pPr>
            <a:lvl7pPr lvl="6">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7pPr>
            <a:lvl8pPr lvl="7">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8pPr>
            <a:lvl9pPr lvl="8">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accent3"/>
              </a:buClr>
              <a:buSzPts val="1800"/>
              <a:buFont typeface="Proxima Nova"/>
              <a:buChar char="●"/>
              <a:defRPr sz="1800">
                <a:solidFill>
                  <a:schemeClr val="accent3"/>
                </a:solidFill>
                <a:latin typeface="Proxima Nova"/>
                <a:ea typeface="Proxima Nova"/>
                <a:cs typeface="Proxima Nova"/>
                <a:sym typeface="Proxima Nova"/>
              </a:defRPr>
            </a:lvl1pPr>
            <a:lvl2pPr indent="-317500" lvl="1" marL="914400">
              <a:lnSpc>
                <a:spcPct val="115000"/>
              </a:lnSpc>
              <a:spcBef>
                <a:spcPts val="0"/>
              </a:spcBef>
              <a:spcAft>
                <a:spcPts val="0"/>
              </a:spcAft>
              <a:buClr>
                <a:schemeClr val="accent3"/>
              </a:buClr>
              <a:buSzPts val="1400"/>
              <a:buFont typeface="Proxima Nova"/>
              <a:buChar char="○"/>
              <a:defRPr>
                <a:solidFill>
                  <a:schemeClr val="accent3"/>
                </a:solidFill>
                <a:latin typeface="Proxima Nova"/>
                <a:ea typeface="Proxima Nova"/>
                <a:cs typeface="Proxima Nova"/>
                <a:sym typeface="Proxima Nova"/>
              </a:defRPr>
            </a:lvl2pPr>
            <a:lvl3pPr indent="-317500" lvl="2" marL="1371600">
              <a:lnSpc>
                <a:spcPct val="115000"/>
              </a:lnSpc>
              <a:spcBef>
                <a:spcPts val="0"/>
              </a:spcBef>
              <a:spcAft>
                <a:spcPts val="0"/>
              </a:spcAft>
              <a:buClr>
                <a:schemeClr val="accent3"/>
              </a:buClr>
              <a:buSzPts val="1400"/>
              <a:buFont typeface="Proxima Nova"/>
              <a:buChar char="■"/>
              <a:defRPr>
                <a:solidFill>
                  <a:schemeClr val="accent3"/>
                </a:solidFill>
                <a:latin typeface="Proxima Nova"/>
                <a:ea typeface="Proxima Nova"/>
                <a:cs typeface="Proxima Nova"/>
                <a:sym typeface="Proxima Nova"/>
              </a:defRPr>
            </a:lvl3pPr>
            <a:lvl4pPr indent="-317500" lvl="3" marL="1828800">
              <a:lnSpc>
                <a:spcPct val="115000"/>
              </a:lnSpc>
              <a:spcBef>
                <a:spcPts val="0"/>
              </a:spcBef>
              <a:spcAft>
                <a:spcPts val="0"/>
              </a:spcAft>
              <a:buClr>
                <a:schemeClr val="accent3"/>
              </a:buClr>
              <a:buSzPts val="1400"/>
              <a:buFont typeface="Proxima Nova"/>
              <a:buChar char="●"/>
              <a:defRPr>
                <a:solidFill>
                  <a:schemeClr val="accent3"/>
                </a:solidFill>
                <a:latin typeface="Proxima Nova"/>
                <a:ea typeface="Proxima Nova"/>
                <a:cs typeface="Proxima Nova"/>
                <a:sym typeface="Proxima Nova"/>
              </a:defRPr>
            </a:lvl4pPr>
            <a:lvl5pPr indent="-317500" lvl="4" marL="2286000">
              <a:lnSpc>
                <a:spcPct val="115000"/>
              </a:lnSpc>
              <a:spcBef>
                <a:spcPts val="0"/>
              </a:spcBef>
              <a:spcAft>
                <a:spcPts val="0"/>
              </a:spcAft>
              <a:buClr>
                <a:schemeClr val="accent3"/>
              </a:buClr>
              <a:buSzPts val="1400"/>
              <a:buFont typeface="Proxima Nova"/>
              <a:buChar char="○"/>
              <a:defRPr>
                <a:solidFill>
                  <a:schemeClr val="accent3"/>
                </a:solidFill>
                <a:latin typeface="Proxima Nova"/>
                <a:ea typeface="Proxima Nova"/>
                <a:cs typeface="Proxima Nova"/>
                <a:sym typeface="Proxima Nova"/>
              </a:defRPr>
            </a:lvl5pPr>
            <a:lvl6pPr indent="-317500" lvl="5" marL="2743200">
              <a:lnSpc>
                <a:spcPct val="115000"/>
              </a:lnSpc>
              <a:spcBef>
                <a:spcPts val="0"/>
              </a:spcBef>
              <a:spcAft>
                <a:spcPts val="0"/>
              </a:spcAft>
              <a:buClr>
                <a:schemeClr val="accent3"/>
              </a:buClr>
              <a:buSzPts val="1400"/>
              <a:buFont typeface="Proxima Nova"/>
              <a:buChar char="■"/>
              <a:defRPr>
                <a:solidFill>
                  <a:schemeClr val="accent3"/>
                </a:solidFill>
                <a:latin typeface="Proxima Nova"/>
                <a:ea typeface="Proxima Nova"/>
                <a:cs typeface="Proxima Nova"/>
                <a:sym typeface="Proxima Nova"/>
              </a:defRPr>
            </a:lvl6pPr>
            <a:lvl7pPr indent="-317500" lvl="6" marL="3200400">
              <a:lnSpc>
                <a:spcPct val="115000"/>
              </a:lnSpc>
              <a:spcBef>
                <a:spcPts val="0"/>
              </a:spcBef>
              <a:spcAft>
                <a:spcPts val="0"/>
              </a:spcAft>
              <a:buClr>
                <a:schemeClr val="accent3"/>
              </a:buClr>
              <a:buSzPts val="1400"/>
              <a:buFont typeface="Proxima Nova"/>
              <a:buChar char="●"/>
              <a:defRPr>
                <a:solidFill>
                  <a:schemeClr val="accent3"/>
                </a:solidFill>
                <a:latin typeface="Proxima Nova"/>
                <a:ea typeface="Proxima Nova"/>
                <a:cs typeface="Proxima Nova"/>
                <a:sym typeface="Proxima Nova"/>
              </a:defRPr>
            </a:lvl7pPr>
            <a:lvl8pPr indent="-317500" lvl="7" marL="3657600">
              <a:lnSpc>
                <a:spcPct val="115000"/>
              </a:lnSpc>
              <a:spcBef>
                <a:spcPts val="0"/>
              </a:spcBef>
              <a:spcAft>
                <a:spcPts val="0"/>
              </a:spcAft>
              <a:buClr>
                <a:schemeClr val="accent3"/>
              </a:buClr>
              <a:buSzPts val="1400"/>
              <a:buFont typeface="Proxima Nova"/>
              <a:buChar char="○"/>
              <a:defRPr>
                <a:solidFill>
                  <a:schemeClr val="accent3"/>
                </a:solidFill>
                <a:latin typeface="Proxima Nova"/>
                <a:ea typeface="Proxima Nova"/>
                <a:cs typeface="Proxima Nova"/>
                <a:sym typeface="Proxima Nova"/>
              </a:defRPr>
            </a:lvl8pPr>
            <a:lvl9pPr indent="-317500" lvl="8" marL="4114800">
              <a:lnSpc>
                <a:spcPct val="115000"/>
              </a:lnSpc>
              <a:spcBef>
                <a:spcPts val="0"/>
              </a:spcBef>
              <a:spcAft>
                <a:spcPts val="0"/>
              </a:spcAft>
              <a:buClr>
                <a:schemeClr val="accent3"/>
              </a:buClr>
              <a:buSzPts val="1400"/>
              <a:buFont typeface="Proxima Nova"/>
              <a:buChar char="■"/>
              <a:defRPr>
                <a:solidFill>
                  <a:schemeClr val="accent3"/>
                </a:solidFill>
                <a:latin typeface="Proxima Nova"/>
                <a:ea typeface="Proxima Nova"/>
                <a:cs typeface="Proxima Nova"/>
                <a:sym typeface="Proxima Nova"/>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1"/>
                </a:solidFill>
                <a:latin typeface="Proxima Nova"/>
                <a:ea typeface="Proxima Nova"/>
                <a:cs typeface="Proxima Nova"/>
                <a:sym typeface="Proxima Nova"/>
              </a:defRPr>
            </a:lvl1pPr>
            <a:lvl2pPr lvl="1" algn="r">
              <a:buNone/>
              <a:defRPr sz="1000">
                <a:solidFill>
                  <a:schemeClr val="dk1"/>
                </a:solidFill>
                <a:latin typeface="Proxima Nova"/>
                <a:ea typeface="Proxima Nova"/>
                <a:cs typeface="Proxima Nova"/>
                <a:sym typeface="Proxima Nova"/>
              </a:defRPr>
            </a:lvl2pPr>
            <a:lvl3pPr lvl="2" algn="r">
              <a:buNone/>
              <a:defRPr sz="1000">
                <a:solidFill>
                  <a:schemeClr val="dk1"/>
                </a:solidFill>
                <a:latin typeface="Proxima Nova"/>
                <a:ea typeface="Proxima Nova"/>
                <a:cs typeface="Proxima Nova"/>
                <a:sym typeface="Proxima Nova"/>
              </a:defRPr>
            </a:lvl3pPr>
            <a:lvl4pPr lvl="3" algn="r">
              <a:buNone/>
              <a:defRPr sz="1000">
                <a:solidFill>
                  <a:schemeClr val="dk1"/>
                </a:solidFill>
                <a:latin typeface="Proxima Nova"/>
                <a:ea typeface="Proxima Nova"/>
                <a:cs typeface="Proxima Nova"/>
                <a:sym typeface="Proxima Nova"/>
              </a:defRPr>
            </a:lvl4pPr>
            <a:lvl5pPr lvl="4" algn="r">
              <a:buNone/>
              <a:defRPr sz="1000">
                <a:solidFill>
                  <a:schemeClr val="dk1"/>
                </a:solidFill>
                <a:latin typeface="Proxima Nova"/>
                <a:ea typeface="Proxima Nova"/>
                <a:cs typeface="Proxima Nova"/>
                <a:sym typeface="Proxima Nova"/>
              </a:defRPr>
            </a:lvl5pPr>
            <a:lvl6pPr lvl="5" algn="r">
              <a:buNone/>
              <a:defRPr sz="1000">
                <a:solidFill>
                  <a:schemeClr val="dk1"/>
                </a:solidFill>
                <a:latin typeface="Proxima Nova"/>
                <a:ea typeface="Proxima Nova"/>
                <a:cs typeface="Proxima Nova"/>
                <a:sym typeface="Proxima Nova"/>
              </a:defRPr>
            </a:lvl6pPr>
            <a:lvl7pPr lvl="6" algn="r">
              <a:buNone/>
              <a:defRPr sz="1000">
                <a:solidFill>
                  <a:schemeClr val="dk1"/>
                </a:solidFill>
                <a:latin typeface="Proxima Nova"/>
                <a:ea typeface="Proxima Nova"/>
                <a:cs typeface="Proxima Nova"/>
                <a:sym typeface="Proxima Nova"/>
              </a:defRPr>
            </a:lvl7pPr>
            <a:lvl8pPr lvl="7" algn="r">
              <a:buNone/>
              <a:defRPr sz="1000">
                <a:solidFill>
                  <a:schemeClr val="dk1"/>
                </a:solidFill>
                <a:latin typeface="Proxima Nova"/>
                <a:ea typeface="Proxima Nova"/>
                <a:cs typeface="Proxima Nova"/>
                <a:sym typeface="Proxima Nova"/>
              </a:defRPr>
            </a:lvl8pPr>
            <a:lvl9pPr lvl="8" algn="r">
              <a:buNone/>
              <a:defRPr sz="1000">
                <a:solidFill>
                  <a:schemeClr val="dk1"/>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tr"/>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10.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17.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15.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1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16.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image" Target="../media/image12.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image" Target="../media/image7.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image" Target="../media/image2.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 Id="rId3" Type="http://schemas.openxmlformats.org/officeDocument/2006/relationships/image" Target="../media/image18.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 Id="rId3" Type="http://schemas.openxmlformats.org/officeDocument/2006/relationships/image" Target="../media/image4.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 Id="rId3" Type="http://schemas.openxmlformats.org/officeDocument/2006/relationships/image" Target="../media/image9.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 Id="rId3" Type="http://schemas.openxmlformats.org/officeDocument/2006/relationships/image" Target="../media/image13.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 Id="rId3" Type="http://schemas.openxmlformats.org/officeDocument/2006/relationships/hyperlink" Target="https://www.yoair.com/tr/blog/travel-guide-explore-the-natural-beauty-of-madagascar/" TargetMode="External"/><Relationship Id="rId4" Type="http://schemas.openxmlformats.org/officeDocument/2006/relationships/hyperlink" Target="https://www.yoair.com/tr/blog/unique-food-delicacies-of-africa-for-travelers-and-foodies/" TargetMode="Externa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 Id="rId3" Type="http://schemas.openxmlformats.org/officeDocument/2006/relationships/image" Target="../media/image14.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 Id="rId3" Type="http://schemas.openxmlformats.org/officeDocument/2006/relationships/hyperlink" Target="https://www.yoair.com/tr/blog/california-travel-guide-the-ideal-coastal-road-trip/" TargetMode="Externa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 Id="rId3" Type="http://schemas.openxmlformats.org/officeDocument/2006/relationships/image" Target="../media/image6.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 Id="rId3" Type="http://schemas.openxmlformats.org/officeDocument/2006/relationships/image" Target="../media/image8.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0.xml"/><Relationship Id="rId3" Type="http://schemas.openxmlformats.org/officeDocument/2006/relationships/hyperlink" Target="https://www.yoair.com/tr/blog/understanding-urban-ecosystems-as-a-conceptual-relationship-between-humans-and-the-environment/" TargetMode="Externa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1.xml"/><Relationship Id="rId3" Type="http://schemas.openxmlformats.org/officeDocument/2006/relationships/hyperlink" Target="https://www.yoair.com/tr/blog/most-threatened-biodiversity-hotspots-in-the-world/"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 name="Shape 58"/>
        <p:cNvGrpSpPr/>
        <p:nvPr/>
      </p:nvGrpSpPr>
      <p:grpSpPr>
        <a:xfrm>
          <a:off x="0" y="0"/>
          <a:ext cx="0" cy="0"/>
          <a:chOff x="0" y="0"/>
          <a:chExt cx="0" cy="0"/>
        </a:xfrm>
      </p:grpSpPr>
      <p:sp>
        <p:nvSpPr>
          <p:cNvPr id="59" name="Google Shape;59;p13"/>
          <p:cNvSpPr txBox="1"/>
          <p:nvPr>
            <p:ph type="ctrTitle"/>
          </p:nvPr>
        </p:nvSpPr>
        <p:spPr>
          <a:xfrm>
            <a:off x="510450" y="1257300"/>
            <a:ext cx="8123100" cy="15885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b="1" lang="tr">
                <a:latin typeface="Source Sans Pro"/>
                <a:ea typeface="Source Sans Pro"/>
                <a:cs typeface="Source Sans Pro"/>
                <a:sym typeface="Source Sans Pro"/>
              </a:rPr>
              <a:t>BİTKİ BİYOLOJİK ÇEŞİTLİLİĞİ</a:t>
            </a:r>
            <a:endParaRPr b="1">
              <a:latin typeface="Source Sans Pro"/>
              <a:ea typeface="Source Sans Pro"/>
              <a:cs typeface="Source Sans Pro"/>
              <a:sym typeface="Source Sans Pro"/>
            </a:endParaRPr>
          </a:p>
        </p:txBody>
      </p:sp>
      <p:sp>
        <p:nvSpPr>
          <p:cNvPr id="60" name="Google Shape;60;p13"/>
          <p:cNvSpPr txBox="1"/>
          <p:nvPr>
            <p:ph idx="1" type="subTitle"/>
          </p:nvPr>
        </p:nvSpPr>
        <p:spPr>
          <a:xfrm>
            <a:off x="510450" y="3182313"/>
            <a:ext cx="8123100" cy="630000"/>
          </a:xfrm>
          <a:prstGeom prst="rect">
            <a:avLst/>
          </a:prstGeom>
        </p:spPr>
        <p:txBody>
          <a:bodyPr anchorCtr="0" anchor="t" bIns="91425" lIns="91425" spcFirstLastPara="1" rIns="91425" wrap="square" tIns="91425">
            <a:normAutofit/>
          </a:bodyPr>
          <a:lstStyle/>
          <a:p>
            <a:pPr indent="0" lvl="0" marL="0" rtl="0" algn="l">
              <a:lnSpc>
                <a:spcPct val="80000"/>
              </a:lnSpc>
              <a:spcBef>
                <a:spcPts val="0"/>
              </a:spcBef>
              <a:spcAft>
                <a:spcPts val="0"/>
              </a:spcAft>
              <a:buNone/>
            </a:pPr>
            <a:r>
              <a:rPr lang="tr" sz="2200">
                <a:latin typeface="Source Sans Pro"/>
                <a:ea typeface="Source Sans Pro"/>
                <a:cs typeface="Source Sans Pro"/>
                <a:sym typeface="Source Sans Pro"/>
              </a:rPr>
              <a:t>DERSİ VEREN ÖĞRETİM ÜYESİ: PROF. DR. EVREN CABİ</a:t>
            </a:r>
            <a:endParaRPr sz="2200">
              <a:latin typeface="Source Sans Pro"/>
              <a:ea typeface="Source Sans Pro"/>
              <a:cs typeface="Source Sans Pro"/>
              <a:sym typeface="Source Sans Pro"/>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 name="Shape 64"/>
        <p:cNvGrpSpPr/>
        <p:nvPr/>
      </p:nvGrpSpPr>
      <p:grpSpPr>
        <a:xfrm>
          <a:off x="0" y="0"/>
          <a:ext cx="0" cy="0"/>
          <a:chOff x="0" y="0"/>
          <a:chExt cx="0" cy="0"/>
        </a:xfrm>
      </p:grpSpPr>
      <p:sp>
        <p:nvSpPr>
          <p:cNvPr id="65" name="Google Shape;65;p14"/>
          <p:cNvSpPr txBox="1"/>
          <p:nvPr>
            <p:ph type="title"/>
          </p:nvPr>
        </p:nvSpPr>
        <p:spPr>
          <a:xfrm>
            <a:off x="311700" y="455475"/>
            <a:ext cx="8520600" cy="562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b="1" lang="tr" sz="2720">
                <a:latin typeface="Source Sans Pro"/>
                <a:ea typeface="Source Sans Pro"/>
                <a:cs typeface="Source Sans Pro"/>
                <a:sym typeface="Source Sans Pro"/>
              </a:rPr>
              <a:t>Biyolojik Çeşitlilik Sıcak Noktaları</a:t>
            </a:r>
            <a:endParaRPr b="1" sz="2720">
              <a:latin typeface="Source Sans Pro"/>
              <a:ea typeface="Source Sans Pro"/>
              <a:cs typeface="Source Sans Pro"/>
              <a:sym typeface="Source Sans Pro"/>
            </a:endParaRPr>
          </a:p>
        </p:txBody>
      </p:sp>
      <p:sp>
        <p:nvSpPr>
          <p:cNvPr id="66" name="Google Shape;66;p14"/>
          <p:cNvSpPr txBox="1"/>
          <p:nvPr>
            <p:ph idx="1" type="body"/>
          </p:nvPr>
        </p:nvSpPr>
        <p:spPr>
          <a:xfrm>
            <a:off x="311700" y="1058225"/>
            <a:ext cx="8520600" cy="3618600"/>
          </a:xfrm>
          <a:prstGeom prst="rect">
            <a:avLst/>
          </a:prstGeom>
        </p:spPr>
        <p:txBody>
          <a:bodyPr anchorCtr="0" anchor="t" bIns="91425" lIns="91425" spcFirstLastPara="1" rIns="91425" wrap="square" tIns="91425">
            <a:normAutofit fontScale="25000" lnSpcReduction="20000"/>
          </a:bodyPr>
          <a:lstStyle/>
          <a:p>
            <a:pPr indent="-375803" lvl="0" marL="457200" rtl="0" algn="just">
              <a:spcBef>
                <a:spcPts val="0"/>
              </a:spcBef>
              <a:spcAft>
                <a:spcPts val="0"/>
              </a:spcAft>
              <a:buSzPct val="100000"/>
              <a:buChar char="❏"/>
            </a:pPr>
            <a:r>
              <a:rPr lang="tr" sz="9272">
                <a:latin typeface="Source Sans Pro"/>
                <a:ea typeface="Source Sans Pro"/>
                <a:cs typeface="Source Sans Pro"/>
                <a:sym typeface="Source Sans Pro"/>
              </a:rPr>
              <a:t>Uygulanabilir doğa koruma çalışmaları konusunda önemli örneklerden biri </a:t>
            </a:r>
            <a:r>
              <a:rPr b="1" lang="tr" sz="9272">
                <a:latin typeface="Source Sans Pro"/>
                <a:ea typeface="Source Sans Pro"/>
                <a:cs typeface="Source Sans Pro"/>
                <a:sym typeface="Source Sans Pro"/>
              </a:rPr>
              <a:t>“Biyolojik Çeşitlilik Sıcak Noktaları”</a:t>
            </a:r>
            <a:r>
              <a:rPr lang="tr" sz="9272">
                <a:latin typeface="Source Sans Pro"/>
                <a:ea typeface="Source Sans Pro"/>
                <a:cs typeface="Source Sans Pro"/>
                <a:sym typeface="Source Sans Pro"/>
              </a:rPr>
              <a:t>dır. </a:t>
            </a:r>
            <a:endParaRPr sz="9272">
              <a:latin typeface="Source Sans Pro"/>
              <a:ea typeface="Source Sans Pro"/>
              <a:cs typeface="Source Sans Pro"/>
              <a:sym typeface="Source Sans Pro"/>
            </a:endParaRPr>
          </a:p>
          <a:p>
            <a:pPr indent="-375803" lvl="0" marL="457200" rtl="0" algn="just">
              <a:spcBef>
                <a:spcPts val="0"/>
              </a:spcBef>
              <a:spcAft>
                <a:spcPts val="0"/>
              </a:spcAft>
              <a:buSzPct val="100000"/>
              <a:buChar char="❏"/>
            </a:pPr>
            <a:r>
              <a:rPr b="1" lang="tr" sz="9272">
                <a:latin typeface="Source Sans Pro"/>
                <a:ea typeface="Source Sans Pro"/>
                <a:cs typeface="Source Sans Pro"/>
                <a:sym typeface="Source Sans Pro"/>
              </a:rPr>
              <a:t>Myers</a:t>
            </a:r>
            <a:r>
              <a:rPr lang="tr" sz="9272">
                <a:latin typeface="Source Sans Pro"/>
                <a:ea typeface="Source Sans Pro"/>
                <a:cs typeface="Source Sans Pro"/>
                <a:sym typeface="Source Sans Pro"/>
              </a:rPr>
              <a:t> tarafından ilk defa 1988 yılında ortaya atılan bu kavram, dünya üzerindeki biyolojik çeşitlilik yoğunluğunun en fazla olduğu ve en acil tedbirin gerektiği bölgeleri ifade etmektedir. Burada, popülasyondan çok türlere vurgu yapılmakta olup, dünyada tehdit altında bulunan bütün bitki ve hayvan türlerini korumanın ekonomik olarak desteklenmesinin zorluğu göz önüne alınarak mümkün olan en çok sayıda türün korumaya alınması hedeflenmektedir. </a:t>
            </a:r>
            <a:endParaRPr sz="9272">
              <a:latin typeface="Source Sans Pro"/>
              <a:ea typeface="Source Sans Pro"/>
              <a:cs typeface="Source Sans Pro"/>
              <a:sym typeface="Source Sans Pro"/>
            </a:endParaRPr>
          </a:p>
          <a:p>
            <a:pPr indent="0" lvl="0" marL="0" rtl="0" algn="just">
              <a:spcBef>
                <a:spcPts val="1200"/>
              </a:spcBef>
              <a:spcAft>
                <a:spcPts val="1200"/>
              </a:spcAft>
              <a:buNone/>
            </a:pPr>
            <a:r>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 name="Shape 70"/>
        <p:cNvGrpSpPr/>
        <p:nvPr/>
      </p:nvGrpSpPr>
      <p:grpSpPr>
        <a:xfrm>
          <a:off x="0" y="0"/>
          <a:ext cx="0" cy="0"/>
          <a:chOff x="0" y="0"/>
          <a:chExt cx="0" cy="0"/>
        </a:xfrm>
      </p:grpSpPr>
      <p:sp>
        <p:nvSpPr>
          <p:cNvPr id="71" name="Google Shape;71;p15"/>
          <p:cNvSpPr txBox="1"/>
          <p:nvPr>
            <p:ph idx="1" type="body"/>
          </p:nvPr>
        </p:nvSpPr>
        <p:spPr>
          <a:xfrm>
            <a:off x="311700" y="558200"/>
            <a:ext cx="4783200" cy="4010400"/>
          </a:xfrm>
          <a:prstGeom prst="rect">
            <a:avLst/>
          </a:prstGeom>
        </p:spPr>
        <p:txBody>
          <a:bodyPr anchorCtr="0" anchor="t" bIns="91425" lIns="91425" spcFirstLastPara="1" rIns="91425" wrap="square" tIns="91425">
            <a:noAutofit/>
          </a:bodyPr>
          <a:lstStyle/>
          <a:p>
            <a:pPr indent="-340677" lvl="0" marL="457200" rtl="0" algn="just">
              <a:lnSpc>
                <a:spcPct val="105000"/>
              </a:lnSpc>
              <a:spcBef>
                <a:spcPts val="0"/>
              </a:spcBef>
              <a:spcAft>
                <a:spcPts val="0"/>
              </a:spcAft>
              <a:buSzPts val="1765"/>
              <a:buChar char="❏"/>
            </a:pPr>
            <a:r>
              <a:rPr lang="tr" sz="1765">
                <a:latin typeface="Source Sans Pro"/>
                <a:ea typeface="Source Sans Pro"/>
                <a:cs typeface="Source Sans Pro"/>
                <a:sym typeface="Source Sans Pro"/>
              </a:rPr>
              <a:t>Ortaya ilk atıldığında 18 adet sıcak noktanın belirlendiği bu yöntem, 1990’lı yıllarda uluslararası alanda pek çok akademisyen ve uzmanın çalışmalarına dâhil olduğu bir kuruluş olan </a:t>
            </a:r>
            <a:r>
              <a:rPr b="1" lang="tr" sz="1765">
                <a:latin typeface="Source Sans Pro"/>
                <a:ea typeface="Source Sans Pro"/>
                <a:cs typeface="Source Sans Pro"/>
                <a:sym typeface="Source Sans Pro"/>
              </a:rPr>
              <a:t>Conservation International (CI)</a:t>
            </a:r>
            <a:r>
              <a:rPr lang="tr" sz="1765">
                <a:latin typeface="Source Sans Pro"/>
                <a:ea typeface="Source Sans Pro"/>
                <a:cs typeface="Source Sans Pro"/>
                <a:sym typeface="Source Sans Pro"/>
              </a:rPr>
              <a:t> tarafından da benimsenmiş ve 25 biyoçeşitlilik sıcak noktası ilan edilmiştir.</a:t>
            </a:r>
            <a:endParaRPr sz="1765">
              <a:latin typeface="Source Sans Pro"/>
              <a:ea typeface="Source Sans Pro"/>
              <a:cs typeface="Source Sans Pro"/>
              <a:sym typeface="Source Sans Pro"/>
            </a:endParaRPr>
          </a:p>
          <a:p>
            <a:pPr indent="-340677" lvl="0" marL="457200" rtl="0" algn="just">
              <a:lnSpc>
                <a:spcPct val="105000"/>
              </a:lnSpc>
              <a:spcBef>
                <a:spcPts val="0"/>
              </a:spcBef>
              <a:spcAft>
                <a:spcPts val="0"/>
              </a:spcAft>
              <a:buSzPts val="1765"/>
              <a:buChar char="❏"/>
            </a:pPr>
            <a:r>
              <a:rPr lang="tr" sz="1765">
                <a:latin typeface="Source Sans Pro"/>
                <a:ea typeface="Source Sans Pro"/>
                <a:cs typeface="Source Sans Pro"/>
                <a:sym typeface="Source Sans Pro"/>
              </a:rPr>
              <a:t>Bunlara 2005’te eklenen dokuz yeni sıcak nokta ile bugün itibariyle toplam 34 </a:t>
            </a:r>
            <a:r>
              <a:rPr b="1" lang="tr" sz="1765">
                <a:latin typeface="Source Sans Pro"/>
                <a:ea typeface="Source Sans Pro"/>
                <a:cs typeface="Source Sans Pro"/>
                <a:sym typeface="Source Sans Pro"/>
              </a:rPr>
              <a:t>“Biyolojik Çeşitlilik Sıcak Noktası”</a:t>
            </a:r>
            <a:r>
              <a:rPr lang="tr" sz="1765">
                <a:latin typeface="Source Sans Pro"/>
                <a:ea typeface="Source Sans Pro"/>
                <a:cs typeface="Source Sans Pro"/>
                <a:sym typeface="Source Sans Pro"/>
              </a:rPr>
              <a:t> bulunmaktadır. Bu sıcak noktalar, İskoçya adaları gibi küçük alanlardan Brezilya’da geniş bir coğrafyaya yayılan Amazon Ormanları’na kadar uzanmaktadır.</a:t>
            </a:r>
            <a:endParaRPr sz="1765">
              <a:latin typeface="Source Sans Pro"/>
              <a:ea typeface="Source Sans Pro"/>
              <a:cs typeface="Source Sans Pro"/>
              <a:sym typeface="Source Sans Pro"/>
            </a:endParaRPr>
          </a:p>
        </p:txBody>
      </p:sp>
      <p:pic>
        <p:nvPicPr>
          <p:cNvPr id="72" name="Google Shape;72;p15"/>
          <p:cNvPicPr preferRelativeResize="0"/>
          <p:nvPr/>
        </p:nvPicPr>
        <p:blipFill>
          <a:blip r:embed="rId3">
            <a:alphaModFix/>
          </a:blip>
          <a:stretch>
            <a:fillRect/>
          </a:stretch>
        </p:blipFill>
        <p:spPr>
          <a:xfrm>
            <a:off x="5218825" y="558200"/>
            <a:ext cx="3524700" cy="40104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 name="Shape 76"/>
        <p:cNvGrpSpPr/>
        <p:nvPr/>
      </p:nvGrpSpPr>
      <p:grpSpPr>
        <a:xfrm>
          <a:off x="0" y="0"/>
          <a:ext cx="0" cy="0"/>
          <a:chOff x="0" y="0"/>
          <a:chExt cx="0" cy="0"/>
        </a:xfrm>
      </p:grpSpPr>
      <p:sp>
        <p:nvSpPr>
          <p:cNvPr id="77" name="Google Shape;77;p16"/>
          <p:cNvSpPr txBox="1"/>
          <p:nvPr>
            <p:ph idx="1" type="body"/>
          </p:nvPr>
        </p:nvSpPr>
        <p:spPr>
          <a:xfrm>
            <a:off x="311700" y="398725"/>
            <a:ext cx="8520600" cy="4170000"/>
          </a:xfrm>
          <a:prstGeom prst="rect">
            <a:avLst/>
          </a:prstGeom>
        </p:spPr>
        <p:txBody>
          <a:bodyPr anchorCtr="0" anchor="t" bIns="91425" lIns="91425" spcFirstLastPara="1" rIns="91425" wrap="square" tIns="91425">
            <a:noAutofit/>
          </a:bodyPr>
          <a:lstStyle/>
          <a:p>
            <a:pPr indent="-355600" lvl="0" marL="457200" rtl="0" algn="just">
              <a:spcBef>
                <a:spcPts val="0"/>
              </a:spcBef>
              <a:spcAft>
                <a:spcPts val="0"/>
              </a:spcAft>
              <a:buSzPts val="2000"/>
              <a:buFont typeface="Source Sans Pro"/>
              <a:buChar char="❏"/>
            </a:pPr>
            <a:r>
              <a:rPr lang="tr" sz="2000">
                <a:latin typeface="Source Sans Pro"/>
                <a:ea typeface="Source Sans Pro"/>
                <a:cs typeface="Source Sans Pro"/>
                <a:sym typeface="Source Sans Pro"/>
              </a:rPr>
              <a:t>İlan edilen biyolojik çeşitlilik sıcak noktalarına bakıldığında; bu alanların doğa koruma çalışmaları yürüten diğer uluslararası pek çok kuruluşun dikkat çektiği bölgelerle genellikle örtüştüğü görülmektedir. </a:t>
            </a:r>
            <a:endParaRPr sz="2000">
              <a:latin typeface="Source Sans Pro"/>
              <a:ea typeface="Source Sans Pro"/>
              <a:cs typeface="Source Sans Pro"/>
              <a:sym typeface="Source Sans Pro"/>
            </a:endParaRPr>
          </a:p>
          <a:p>
            <a:pPr indent="-355600" lvl="0" marL="457200" rtl="0" algn="just">
              <a:spcBef>
                <a:spcPts val="0"/>
              </a:spcBef>
              <a:spcAft>
                <a:spcPts val="0"/>
              </a:spcAft>
              <a:buSzPts val="2000"/>
              <a:buFont typeface="Source Sans Pro"/>
              <a:buChar char="❏"/>
            </a:pPr>
            <a:r>
              <a:rPr lang="tr" sz="2000">
                <a:latin typeface="Source Sans Pro"/>
                <a:ea typeface="Source Sans Pro"/>
                <a:cs typeface="Source Sans Pro"/>
                <a:sym typeface="Source Sans Pro"/>
              </a:rPr>
              <a:t>25 sıcak nokta konusunda yapılan bir değerlendirmede, bu noktaların Birdlife International’ın Endemik Kuş Alanları ile %68; IUCN ve WWF’nin Bitki Çeşitliliği ve Endemiklik Merkezleri ile %82 ve WWF/IUCN’nin küresel düzeyde korumada öncelikli “200 Ekolojik Bölgesi” ile % 92 oranlarında örtüştüğü belirtilmiştir. </a:t>
            </a:r>
            <a:endParaRPr sz="2000">
              <a:latin typeface="Source Sans Pro"/>
              <a:ea typeface="Source Sans Pro"/>
              <a:cs typeface="Source Sans Pro"/>
              <a:sym typeface="Source Sans Pro"/>
            </a:endParaRPr>
          </a:p>
          <a:p>
            <a:pPr indent="-355600" lvl="0" marL="457200" rtl="0" algn="just">
              <a:spcBef>
                <a:spcPts val="0"/>
              </a:spcBef>
              <a:spcAft>
                <a:spcPts val="0"/>
              </a:spcAft>
              <a:buSzPts val="2000"/>
              <a:buFont typeface="Source Sans Pro"/>
              <a:buChar char="❏"/>
            </a:pPr>
            <a:r>
              <a:rPr lang="tr" sz="2000">
                <a:latin typeface="Source Sans Pro"/>
                <a:ea typeface="Source Sans Pro"/>
                <a:cs typeface="Source Sans Pro"/>
                <a:sym typeface="Source Sans Pro"/>
              </a:rPr>
              <a:t>Diğer yandan tür endemikliği bakımından kuşların yanında memeli, sürüngen, amfibi ve bitkilerin de bulunduğu toplam beş türün incelendiği, bu bakımdan da daha kapsamlı bir çalışma olduğu vurgulanmıştır. </a:t>
            </a:r>
            <a:endParaRPr sz="2000">
              <a:latin typeface="Source Sans Pro"/>
              <a:ea typeface="Source Sans Pro"/>
              <a:cs typeface="Source Sans Pro"/>
              <a:sym typeface="Source Sans Pro"/>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 name="Shape 81"/>
        <p:cNvGrpSpPr/>
        <p:nvPr/>
      </p:nvGrpSpPr>
      <p:grpSpPr>
        <a:xfrm>
          <a:off x="0" y="0"/>
          <a:ext cx="0" cy="0"/>
          <a:chOff x="0" y="0"/>
          <a:chExt cx="0" cy="0"/>
        </a:xfrm>
      </p:grpSpPr>
      <p:sp>
        <p:nvSpPr>
          <p:cNvPr id="82" name="Google Shape;82;p17"/>
          <p:cNvSpPr txBox="1"/>
          <p:nvPr>
            <p:ph idx="1" type="body"/>
          </p:nvPr>
        </p:nvSpPr>
        <p:spPr>
          <a:xfrm>
            <a:off x="311700" y="299950"/>
            <a:ext cx="8520600" cy="4227900"/>
          </a:xfrm>
          <a:prstGeom prst="rect">
            <a:avLst/>
          </a:prstGeom>
        </p:spPr>
        <p:txBody>
          <a:bodyPr anchorCtr="0" anchor="t" bIns="91425" lIns="91425" spcFirstLastPara="1" rIns="91425" wrap="square" tIns="91425">
            <a:noAutofit/>
          </a:bodyPr>
          <a:lstStyle/>
          <a:p>
            <a:pPr indent="-355600" lvl="0" marL="457200" rtl="0" algn="just">
              <a:spcBef>
                <a:spcPts val="0"/>
              </a:spcBef>
              <a:spcAft>
                <a:spcPts val="0"/>
              </a:spcAft>
              <a:buSzPts val="2000"/>
              <a:buChar char="❏"/>
            </a:pPr>
            <a:r>
              <a:rPr lang="tr" sz="2000">
                <a:latin typeface="Source Sans Pro"/>
                <a:ea typeface="Source Sans Pro"/>
                <a:cs typeface="Source Sans Pro"/>
                <a:sym typeface="Source Sans Pro"/>
              </a:rPr>
              <a:t>Sıcak noktalar belirlenirken ölçüt olarak özellikle </a:t>
            </a:r>
            <a:r>
              <a:rPr b="1" lang="tr" sz="2000">
                <a:latin typeface="Source Sans Pro"/>
                <a:ea typeface="Source Sans Pro"/>
                <a:cs typeface="Source Sans Pro"/>
                <a:sym typeface="Source Sans Pro"/>
              </a:rPr>
              <a:t>türlerin endemikliğine ve tehdit derecesine</a:t>
            </a:r>
            <a:r>
              <a:rPr lang="tr" sz="2000">
                <a:latin typeface="Source Sans Pro"/>
                <a:ea typeface="Source Sans Pro"/>
                <a:cs typeface="Source Sans Pro"/>
                <a:sym typeface="Source Sans Pro"/>
              </a:rPr>
              <a:t> vurgu yapılmaktadır. </a:t>
            </a:r>
            <a:endParaRPr sz="2000">
              <a:latin typeface="Source Sans Pro"/>
              <a:ea typeface="Source Sans Pro"/>
              <a:cs typeface="Source Sans Pro"/>
              <a:sym typeface="Source Sans Pro"/>
            </a:endParaRPr>
          </a:p>
          <a:p>
            <a:pPr indent="-355600" lvl="0" marL="457200" rtl="0" algn="just">
              <a:spcBef>
                <a:spcPts val="0"/>
              </a:spcBef>
              <a:spcAft>
                <a:spcPts val="0"/>
              </a:spcAft>
              <a:buSzPts val="2000"/>
              <a:buFont typeface="Source Sans Pro"/>
              <a:buChar char="❏"/>
            </a:pPr>
            <a:r>
              <a:rPr lang="tr" sz="2000">
                <a:latin typeface="Source Sans Pro"/>
                <a:ea typeface="Source Sans Pro"/>
                <a:cs typeface="Source Sans Pro"/>
                <a:sym typeface="Source Sans Pro"/>
              </a:rPr>
              <a:t>Türlerle ilgili ölçüt konusunda öncelik, hayvan hayatının bütün formları açısından da öneme sahip olan bitki çeşitliliğine verilmiştir. </a:t>
            </a:r>
            <a:endParaRPr sz="2000">
              <a:latin typeface="Source Sans Pro"/>
              <a:ea typeface="Source Sans Pro"/>
              <a:cs typeface="Source Sans Pro"/>
              <a:sym typeface="Source Sans Pro"/>
            </a:endParaRPr>
          </a:p>
          <a:p>
            <a:pPr indent="-355600" lvl="0" marL="457200" rtl="0" algn="just">
              <a:spcBef>
                <a:spcPts val="0"/>
              </a:spcBef>
              <a:spcAft>
                <a:spcPts val="0"/>
              </a:spcAft>
              <a:buSzPts val="2000"/>
              <a:buFont typeface="Source Sans Pro"/>
              <a:buChar char="❏"/>
            </a:pPr>
            <a:r>
              <a:rPr b="1" i="1" lang="tr" sz="2000">
                <a:latin typeface="Source Sans Pro"/>
                <a:ea typeface="Source Sans Pro"/>
                <a:cs typeface="Source Sans Pro"/>
                <a:sym typeface="Source Sans Pro"/>
              </a:rPr>
              <a:t>Bir yerin sıcak nokta olabilmesi için dünyanın bilinen 300,000 bitki türünden en az 1,500’ünü yani %0,5’ ini endemik olarak barındırması gerekmektedir.</a:t>
            </a:r>
            <a:r>
              <a:rPr lang="tr" sz="2000">
                <a:latin typeface="Source Sans Pro"/>
                <a:ea typeface="Source Sans Pro"/>
                <a:cs typeface="Source Sans Pro"/>
                <a:sym typeface="Source Sans Pro"/>
              </a:rPr>
              <a:t> </a:t>
            </a:r>
            <a:endParaRPr sz="2000">
              <a:latin typeface="Source Sans Pro"/>
              <a:ea typeface="Source Sans Pro"/>
              <a:cs typeface="Source Sans Pro"/>
              <a:sym typeface="Source Sans Pro"/>
            </a:endParaRPr>
          </a:p>
          <a:p>
            <a:pPr indent="-355600" lvl="0" marL="457200" rtl="0" algn="just">
              <a:spcBef>
                <a:spcPts val="0"/>
              </a:spcBef>
              <a:spcAft>
                <a:spcPts val="0"/>
              </a:spcAft>
              <a:buSzPts val="2000"/>
              <a:buFont typeface="Source Sans Pro"/>
              <a:buChar char="❏"/>
            </a:pPr>
            <a:r>
              <a:rPr lang="tr" sz="2000">
                <a:latin typeface="Source Sans Pro"/>
                <a:ea typeface="Source Sans Pro"/>
                <a:cs typeface="Source Sans Pro"/>
                <a:sym typeface="Source Sans Pro"/>
              </a:rPr>
              <a:t>Diğer bir ölçüt olan tehdit derecesinde ise, </a:t>
            </a:r>
            <a:r>
              <a:rPr b="1" i="1" lang="tr" sz="2000">
                <a:latin typeface="Source Sans Pro"/>
                <a:ea typeface="Source Sans Pro"/>
                <a:cs typeface="Source Sans Pro"/>
                <a:sym typeface="Source Sans Pro"/>
              </a:rPr>
              <a:t>bölgedeki orijinal çeşitliliğin en az %70’inin kaybolmuş olması gerekmektedir</a:t>
            </a:r>
            <a:r>
              <a:rPr lang="tr" sz="2000">
                <a:latin typeface="Source Sans Pro"/>
                <a:ea typeface="Source Sans Pro"/>
                <a:cs typeface="Source Sans Pro"/>
                <a:sym typeface="Source Sans Pro"/>
              </a:rPr>
              <a:t>. Bu doğrultuda belirlenen 34 sıcak nokta, dünyanın toplam yüzeysel alanının % 2,3 gibi küçük bir parçasını kapsamaktadır ancak sahip olduğu 150,000 endemik bitki türü ile dünya toplamının %50’sini oluşturmaktadır.</a:t>
            </a:r>
            <a:endParaRPr sz="2000">
              <a:latin typeface="Source Sans Pro"/>
              <a:ea typeface="Source Sans Pro"/>
              <a:cs typeface="Source Sans Pro"/>
              <a:sym typeface="Source Sans Pro"/>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 name="Shape 86"/>
        <p:cNvGrpSpPr/>
        <p:nvPr/>
      </p:nvGrpSpPr>
      <p:grpSpPr>
        <a:xfrm>
          <a:off x="0" y="0"/>
          <a:ext cx="0" cy="0"/>
          <a:chOff x="0" y="0"/>
          <a:chExt cx="0" cy="0"/>
        </a:xfrm>
      </p:grpSpPr>
      <p:sp>
        <p:nvSpPr>
          <p:cNvPr id="87" name="Google Shape;87;p18"/>
          <p:cNvSpPr txBox="1"/>
          <p:nvPr>
            <p:ph type="title"/>
          </p:nvPr>
        </p:nvSpPr>
        <p:spPr>
          <a:xfrm>
            <a:off x="311700" y="399925"/>
            <a:ext cx="8520600" cy="658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b="1" lang="tr" sz="2700">
                <a:latin typeface="Source Sans Pro"/>
                <a:ea typeface="Source Sans Pro"/>
                <a:cs typeface="Source Sans Pro"/>
                <a:sym typeface="Source Sans Pro"/>
              </a:rPr>
              <a:t>Türkiye’nin Biyolojik Çeşitlilik Sıcak Noktaları</a:t>
            </a:r>
            <a:endParaRPr b="1" sz="2700">
              <a:latin typeface="Source Sans Pro"/>
              <a:ea typeface="Source Sans Pro"/>
              <a:cs typeface="Source Sans Pro"/>
              <a:sym typeface="Source Sans Pro"/>
            </a:endParaRPr>
          </a:p>
        </p:txBody>
      </p:sp>
      <p:sp>
        <p:nvSpPr>
          <p:cNvPr id="88" name="Google Shape;88;p18"/>
          <p:cNvSpPr txBox="1"/>
          <p:nvPr>
            <p:ph idx="1" type="body"/>
          </p:nvPr>
        </p:nvSpPr>
        <p:spPr>
          <a:xfrm>
            <a:off x="311700" y="977600"/>
            <a:ext cx="8520600" cy="3591300"/>
          </a:xfrm>
          <a:prstGeom prst="rect">
            <a:avLst/>
          </a:prstGeom>
        </p:spPr>
        <p:txBody>
          <a:bodyPr anchorCtr="0" anchor="t" bIns="91425" lIns="91425" spcFirstLastPara="1" rIns="91425" wrap="square" tIns="91425">
            <a:noAutofit/>
          </a:bodyPr>
          <a:lstStyle/>
          <a:p>
            <a:pPr indent="-368300" lvl="0" marL="457200" rtl="0" algn="just">
              <a:spcBef>
                <a:spcPts val="0"/>
              </a:spcBef>
              <a:spcAft>
                <a:spcPts val="0"/>
              </a:spcAft>
              <a:buSzPts val="2200"/>
              <a:buFont typeface="Source Sans Pro"/>
              <a:buChar char="❏"/>
            </a:pPr>
            <a:r>
              <a:rPr lang="tr" sz="2200">
                <a:latin typeface="Source Sans Pro"/>
                <a:ea typeface="Source Sans Pro"/>
                <a:cs typeface="Source Sans Pro"/>
                <a:sym typeface="Source Sans Pro"/>
              </a:rPr>
              <a:t>WWF 1999 yılında 34 biyoçeşitlilik noktası</a:t>
            </a:r>
            <a:r>
              <a:rPr lang="tr" sz="2200">
                <a:latin typeface="Source Sans Pro"/>
                <a:ea typeface="Source Sans Pro"/>
                <a:cs typeface="Source Sans Pro"/>
                <a:sym typeface="Source Sans Pro"/>
              </a:rPr>
              <a:t>na benzer şekilde ve daha özele inerek dünya karasal biyoçeşitliliğinin en az %80’ini oluşturan orman ekosistemleriyle ilgili bir çalışma yapmıştır. </a:t>
            </a:r>
            <a:endParaRPr sz="2200">
              <a:latin typeface="Source Sans Pro"/>
              <a:ea typeface="Source Sans Pro"/>
              <a:cs typeface="Source Sans Pro"/>
              <a:sym typeface="Source Sans Pro"/>
            </a:endParaRPr>
          </a:p>
          <a:p>
            <a:pPr indent="-368300" lvl="0" marL="457200" rtl="0" algn="just">
              <a:spcBef>
                <a:spcPts val="0"/>
              </a:spcBef>
              <a:spcAft>
                <a:spcPts val="0"/>
              </a:spcAft>
              <a:buSzPts val="2200"/>
              <a:buFont typeface="Source Sans Pro"/>
              <a:buChar char="❏"/>
            </a:pPr>
            <a:r>
              <a:rPr lang="tr" sz="2200">
                <a:latin typeface="Source Sans Pro"/>
                <a:ea typeface="Source Sans Pro"/>
                <a:cs typeface="Source Sans Pro"/>
                <a:sym typeface="Source Sans Pro"/>
              </a:rPr>
              <a:t>Bu kapsamda da Avrupa’da zengin biyolojik çeşitliliğe sahip ve acil koruma gerektiren ormanlık alanları belirlemiştir. </a:t>
            </a:r>
            <a:endParaRPr sz="2200">
              <a:latin typeface="Source Sans Pro"/>
              <a:ea typeface="Source Sans Pro"/>
              <a:cs typeface="Source Sans Pro"/>
              <a:sym typeface="Source Sans Pro"/>
            </a:endParaRPr>
          </a:p>
          <a:p>
            <a:pPr indent="-368300" lvl="0" marL="457200" rtl="0" algn="just">
              <a:spcBef>
                <a:spcPts val="0"/>
              </a:spcBef>
              <a:spcAft>
                <a:spcPts val="0"/>
              </a:spcAft>
              <a:buSzPts val="2200"/>
              <a:buFont typeface="Source Sans Pro"/>
              <a:buChar char="❏"/>
            </a:pPr>
            <a:r>
              <a:rPr b="1" lang="tr" sz="2200">
                <a:latin typeface="Source Sans Pro"/>
                <a:ea typeface="Source Sans Pro"/>
                <a:cs typeface="Source Sans Pro"/>
                <a:sym typeface="Source Sans Pro"/>
              </a:rPr>
              <a:t>Avrupa’nın Yüz Orman Sıcak Noktası</a:t>
            </a:r>
            <a:r>
              <a:rPr lang="tr" sz="2200">
                <a:latin typeface="Source Sans Pro"/>
                <a:ea typeface="Source Sans Pro"/>
                <a:cs typeface="Source Sans Pro"/>
                <a:sym typeface="Source Sans Pro"/>
              </a:rPr>
              <a:t> olarak ilan edilen bu noktalar; biyolojik zenginlik, Avrupa’ya özgü orman tiplerini içerme ve alansal büyüklük </a:t>
            </a:r>
            <a:r>
              <a:rPr b="1" lang="tr" sz="2200">
                <a:latin typeface="Source Sans Pro"/>
                <a:ea typeface="Source Sans Pro"/>
                <a:cs typeface="Source Sans Pro"/>
                <a:sym typeface="Source Sans Pro"/>
              </a:rPr>
              <a:t>(parçalanmamışlık)</a:t>
            </a:r>
            <a:r>
              <a:rPr lang="tr" sz="2200">
                <a:latin typeface="Source Sans Pro"/>
                <a:ea typeface="Source Sans Pro"/>
                <a:cs typeface="Source Sans Pro"/>
                <a:sym typeface="Source Sans Pro"/>
              </a:rPr>
              <a:t> gibi özellikler dikkate alınarak seçilmiştir.</a:t>
            </a:r>
            <a:endParaRPr sz="2200">
              <a:latin typeface="Source Sans Pro"/>
              <a:ea typeface="Source Sans Pro"/>
              <a:cs typeface="Source Sans Pro"/>
              <a:sym typeface="Source Sans Pro"/>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 name="Shape 92"/>
        <p:cNvGrpSpPr/>
        <p:nvPr/>
      </p:nvGrpSpPr>
      <p:grpSpPr>
        <a:xfrm>
          <a:off x="0" y="0"/>
          <a:ext cx="0" cy="0"/>
          <a:chOff x="0" y="0"/>
          <a:chExt cx="0" cy="0"/>
        </a:xfrm>
      </p:grpSpPr>
      <p:sp>
        <p:nvSpPr>
          <p:cNvPr id="93" name="Google Shape;93;p19"/>
          <p:cNvSpPr txBox="1"/>
          <p:nvPr>
            <p:ph idx="1" type="body"/>
          </p:nvPr>
        </p:nvSpPr>
        <p:spPr>
          <a:xfrm>
            <a:off x="311700" y="434175"/>
            <a:ext cx="8520600" cy="4134600"/>
          </a:xfrm>
          <a:prstGeom prst="rect">
            <a:avLst/>
          </a:prstGeom>
        </p:spPr>
        <p:txBody>
          <a:bodyPr anchorCtr="0" anchor="t" bIns="91425" lIns="91425" spcFirstLastPara="1" rIns="91425" wrap="square" tIns="91425">
            <a:normAutofit/>
          </a:bodyPr>
          <a:lstStyle/>
          <a:p>
            <a:pPr indent="-387350" lvl="0" marL="457200" rtl="0" algn="just">
              <a:spcBef>
                <a:spcPts val="0"/>
              </a:spcBef>
              <a:spcAft>
                <a:spcPts val="0"/>
              </a:spcAft>
              <a:buSzPts val="2500"/>
              <a:buFont typeface="Source Sans Pro"/>
              <a:buChar char="★"/>
            </a:pPr>
            <a:r>
              <a:rPr lang="tr" sz="2500">
                <a:latin typeface="Source Sans Pro"/>
                <a:ea typeface="Source Sans Pro"/>
                <a:cs typeface="Source Sans Pro"/>
                <a:sym typeface="Source Sans Pro"/>
              </a:rPr>
              <a:t>Avrupa’nın 100 Orman Sıcak Noktası çalışmasında </a:t>
            </a:r>
            <a:r>
              <a:rPr b="1" lang="tr" sz="2500">
                <a:latin typeface="Source Sans Pro"/>
                <a:ea typeface="Source Sans Pro"/>
                <a:cs typeface="Source Sans Pro"/>
                <a:sym typeface="Source Sans Pro"/>
              </a:rPr>
              <a:t>Türkiye</a:t>
            </a:r>
            <a:r>
              <a:rPr lang="tr" sz="2500">
                <a:latin typeface="Source Sans Pro"/>
                <a:ea typeface="Source Sans Pro"/>
                <a:cs typeface="Source Sans Pro"/>
                <a:sym typeface="Source Sans Pro"/>
              </a:rPr>
              <a:t>, 9 sıcak nokta ile Rusya’dan sonra en çok orman sıcak noktasına sahip </a:t>
            </a:r>
            <a:r>
              <a:rPr b="1" lang="tr" sz="2500">
                <a:latin typeface="Source Sans Pro"/>
                <a:ea typeface="Source Sans Pro"/>
                <a:cs typeface="Source Sans Pro"/>
                <a:sym typeface="Source Sans Pro"/>
              </a:rPr>
              <a:t>ikinci ülke </a:t>
            </a:r>
            <a:r>
              <a:rPr lang="tr" sz="2500">
                <a:latin typeface="Source Sans Pro"/>
                <a:ea typeface="Source Sans Pro"/>
                <a:cs typeface="Source Sans Pro"/>
                <a:sym typeface="Source Sans Pro"/>
              </a:rPr>
              <a:t>olmuştur. Toplamda 1 Milyon 400 Bin hektar civarında bir alana sahip olan 9 sıcak nokta; </a:t>
            </a:r>
            <a:r>
              <a:rPr b="1" lang="tr" sz="2500">
                <a:latin typeface="Source Sans Pro"/>
                <a:ea typeface="Source Sans Pro"/>
                <a:cs typeface="Source Sans Pro"/>
                <a:sym typeface="Source Sans Pro"/>
              </a:rPr>
              <a:t>Küre Dağları-Kastamonu, Amanos Dağları-Hatay, Babadağ-Fethiye, Datça Yarımadası ve Bozburun-Muğla, Fırtına Vadisi-Rize, İstanbul Ormanları, Karçal Dağları-Artvin, Yenice Ormanları-Zonguldak ve İbradi Ormanları-Antalya</a:t>
            </a:r>
            <a:r>
              <a:rPr lang="tr" sz="2500">
                <a:latin typeface="Source Sans Pro"/>
                <a:ea typeface="Source Sans Pro"/>
                <a:cs typeface="Source Sans Pro"/>
                <a:sym typeface="Source Sans Pro"/>
              </a:rPr>
              <a:t>’yı kapsamaktadır. </a:t>
            </a:r>
            <a:endParaRPr sz="2500">
              <a:latin typeface="Source Sans Pro"/>
              <a:ea typeface="Source Sans Pro"/>
              <a:cs typeface="Source Sans Pro"/>
              <a:sym typeface="Source Sans Pro"/>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 name="Shape 97"/>
        <p:cNvGrpSpPr/>
        <p:nvPr/>
      </p:nvGrpSpPr>
      <p:grpSpPr>
        <a:xfrm>
          <a:off x="0" y="0"/>
          <a:ext cx="0" cy="0"/>
          <a:chOff x="0" y="0"/>
          <a:chExt cx="0" cy="0"/>
        </a:xfrm>
      </p:grpSpPr>
      <p:sp>
        <p:nvSpPr>
          <p:cNvPr id="98" name="Google Shape;98;p20"/>
          <p:cNvSpPr txBox="1"/>
          <p:nvPr>
            <p:ph type="title"/>
          </p:nvPr>
        </p:nvSpPr>
        <p:spPr>
          <a:xfrm>
            <a:off x="311700" y="499900"/>
            <a:ext cx="8520600" cy="51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b="1" lang="tr" sz="2720">
                <a:latin typeface="Source Sans Pro"/>
                <a:ea typeface="Source Sans Pro"/>
                <a:cs typeface="Source Sans Pro"/>
                <a:sym typeface="Source Sans Pro"/>
              </a:rPr>
              <a:t>Yenice Ormanları (Zonguldak)</a:t>
            </a:r>
            <a:endParaRPr b="1" sz="2720">
              <a:latin typeface="Source Sans Pro"/>
              <a:ea typeface="Source Sans Pro"/>
              <a:cs typeface="Source Sans Pro"/>
              <a:sym typeface="Source Sans Pro"/>
            </a:endParaRPr>
          </a:p>
        </p:txBody>
      </p:sp>
      <p:sp>
        <p:nvSpPr>
          <p:cNvPr id="99" name="Google Shape;99;p20"/>
          <p:cNvSpPr txBox="1"/>
          <p:nvPr>
            <p:ph idx="1" type="body"/>
          </p:nvPr>
        </p:nvSpPr>
        <p:spPr>
          <a:xfrm>
            <a:off x="311700" y="1077575"/>
            <a:ext cx="8520600" cy="3491400"/>
          </a:xfrm>
          <a:prstGeom prst="rect">
            <a:avLst/>
          </a:prstGeom>
        </p:spPr>
        <p:txBody>
          <a:bodyPr anchorCtr="0" anchor="t" bIns="91425" lIns="91425" spcFirstLastPara="1" rIns="91425" wrap="square" tIns="91425">
            <a:normAutofit lnSpcReduction="10000"/>
          </a:bodyPr>
          <a:lstStyle/>
          <a:p>
            <a:pPr indent="-342900" lvl="0" marL="457200" rtl="0" algn="just">
              <a:spcBef>
                <a:spcPts val="0"/>
              </a:spcBef>
              <a:spcAft>
                <a:spcPts val="0"/>
              </a:spcAft>
              <a:buSzPts val="1800"/>
              <a:buFont typeface="Source Sans Pro"/>
              <a:buChar char="❏"/>
            </a:pPr>
            <a:r>
              <a:rPr lang="tr">
                <a:latin typeface="Source Sans Pro"/>
                <a:ea typeface="Source Sans Pro"/>
                <a:cs typeface="Source Sans Pro"/>
                <a:sym typeface="Source Sans Pro"/>
              </a:rPr>
              <a:t>Su zenginliği ve korunaklı yer şekillerine borçlu olduğu bozulmamış doğasının sağladığı mikroklima özelliğinin etkisi sonucu yaşlı ormanları, anıt ağaçları, endemik türleri, akarsu ekosistemleri ve yaban hayatıyla Türkiye’nin dokuz sıcak noktasından biri </a:t>
            </a:r>
            <a:r>
              <a:rPr b="1" lang="tr">
                <a:latin typeface="Source Sans Pro"/>
                <a:ea typeface="Source Sans Pro"/>
                <a:cs typeface="Source Sans Pro"/>
                <a:sym typeface="Source Sans Pro"/>
              </a:rPr>
              <a:t>Yenice Ormanları</a:t>
            </a:r>
            <a:r>
              <a:rPr lang="tr">
                <a:latin typeface="Source Sans Pro"/>
                <a:ea typeface="Source Sans Pro"/>
                <a:cs typeface="Source Sans Pro"/>
                <a:sym typeface="Source Sans Pro"/>
              </a:rPr>
              <a:t>’dır. </a:t>
            </a:r>
            <a:endParaRPr>
              <a:latin typeface="Source Sans Pro"/>
              <a:ea typeface="Source Sans Pro"/>
              <a:cs typeface="Source Sans Pro"/>
              <a:sym typeface="Source Sans Pro"/>
            </a:endParaRPr>
          </a:p>
          <a:p>
            <a:pPr indent="-342900" lvl="0" marL="457200" rtl="0" algn="just">
              <a:spcBef>
                <a:spcPts val="0"/>
              </a:spcBef>
              <a:spcAft>
                <a:spcPts val="0"/>
              </a:spcAft>
              <a:buSzPts val="1800"/>
              <a:buFont typeface="Source Sans Pro"/>
              <a:buChar char="❏"/>
            </a:pPr>
            <a:r>
              <a:rPr lang="tr">
                <a:latin typeface="Source Sans Pro"/>
                <a:ea typeface="Source Sans Pro"/>
                <a:cs typeface="Source Sans Pro"/>
                <a:sym typeface="Source Sans Pro"/>
              </a:rPr>
              <a:t>İsmini 228 km uzunluktaki Yenice Irmağı’ndan alan bölgeyi, bu ırmak etrafında, bir arada bulunma ihtimalleri çok düşük olan bitki türleri eşsiz kılmaktadır. Bölgede kısa mesafelerde Akdeniz bitki örtüsü ve Karadeniz ormanlarına rastlamak mümkündür. Yüzölçümünün % 73’ünü ormanların oluşturduğu bölgede toplam 33 ağaç ve 8 ağaçcık türü bulunmaktadır. Sosyal kullanım amacıyla 2009 yılında doğa turizmine açılan bölgede ekoturizm kapsamında yürüyüş rotaları, bisiklet parkurları gibi faaliyet alanları oluşturulmuştur.</a:t>
            </a:r>
            <a:endParaRPr>
              <a:latin typeface="Source Sans Pro"/>
              <a:ea typeface="Source Sans Pro"/>
              <a:cs typeface="Source Sans Pro"/>
              <a:sym typeface="Source Sans Pro"/>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 name="Shape 103"/>
        <p:cNvGrpSpPr/>
        <p:nvPr/>
      </p:nvGrpSpPr>
      <p:grpSpPr>
        <a:xfrm>
          <a:off x="0" y="0"/>
          <a:ext cx="0" cy="0"/>
          <a:chOff x="0" y="0"/>
          <a:chExt cx="0" cy="0"/>
        </a:xfrm>
      </p:grpSpPr>
      <p:sp>
        <p:nvSpPr>
          <p:cNvPr id="104" name="Google Shape;104;p21"/>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105" name="Google Shape;105;p21"/>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06" name="Google Shape;106;p21"/>
          <p:cNvPicPr preferRelativeResize="0"/>
          <p:nvPr/>
        </p:nvPicPr>
        <p:blipFill>
          <a:blip r:embed="rId3">
            <a:alphaModFix/>
          </a:blip>
          <a:stretch>
            <a:fillRect/>
          </a:stretch>
        </p:blipFill>
        <p:spPr>
          <a:xfrm>
            <a:off x="0" y="0"/>
            <a:ext cx="9144000" cy="5143500"/>
          </a:xfrm>
          <a:prstGeom prst="rect">
            <a:avLst/>
          </a:prstGeom>
          <a:noFill/>
          <a:ln>
            <a:noFill/>
          </a:ln>
        </p:spPr>
      </p:pic>
      <p:sp>
        <p:nvSpPr>
          <p:cNvPr id="107" name="Google Shape;107;p21"/>
          <p:cNvSpPr txBox="1"/>
          <p:nvPr/>
        </p:nvSpPr>
        <p:spPr>
          <a:xfrm>
            <a:off x="0" y="0"/>
            <a:ext cx="3243000" cy="415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tr" sz="1500">
                <a:latin typeface="Source Sans Pro"/>
                <a:ea typeface="Source Sans Pro"/>
                <a:cs typeface="Source Sans Pro"/>
                <a:sym typeface="Source Sans Pro"/>
              </a:rPr>
              <a:t>Yenice Ormanları (Zonguldak)</a:t>
            </a:r>
            <a:endParaRPr b="1" sz="1500">
              <a:latin typeface="Source Sans Pro"/>
              <a:ea typeface="Source Sans Pro"/>
              <a:cs typeface="Source Sans Pro"/>
              <a:sym typeface="Source Sans Pro"/>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 name="Shape 111"/>
        <p:cNvGrpSpPr/>
        <p:nvPr/>
      </p:nvGrpSpPr>
      <p:grpSpPr>
        <a:xfrm>
          <a:off x="0" y="0"/>
          <a:ext cx="0" cy="0"/>
          <a:chOff x="0" y="0"/>
          <a:chExt cx="0" cy="0"/>
        </a:xfrm>
      </p:grpSpPr>
      <p:sp>
        <p:nvSpPr>
          <p:cNvPr id="112" name="Google Shape;112;p22"/>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b="1" lang="tr" sz="2720">
                <a:latin typeface="Source Sans Pro"/>
                <a:ea typeface="Source Sans Pro"/>
                <a:cs typeface="Source Sans Pro"/>
                <a:sym typeface="Source Sans Pro"/>
              </a:rPr>
              <a:t>Küre Dağları (Kastamonu-Bartın)</a:t>
            </a:r>
            <a:endParaRPr b="1" sz="2720">
              <a:latin typeface="Source Sans Pro"/>
              <a:ea typeface="Source Sans Pro"/>
              <a:cs typeface="Source Sans Pro"/>
              <a:sym typeface="Source Sans Pro"/>
            </a:endParaRPr>
          </a:p>
        </p:txBody>
      </p:sp>
      <p:sp>
        <p:nvSpPr>
          <p:cNvPr id="113" name="Google Shape;113;p22"/>
          <p:cNvSpPr txBox="1"/>
          <p:nvPr>
            <p:ph idx="1" type="body"/>
          </p:nvPr>
        </p:nvSpPr>
        <p:spPr>
          <a:xfrm>
            <a:off x="311700" y="1017725"/>
            <a:ext cx="8520600" cy="3737100"/>
          </a:xfrm>
          <a:prstGeom prst="rect">
            <a:avLst/>
          </a:prstGeom>
        </p:spPr>
        <p:txBody>
          <a:bodyPr anchorCtr="0" anchor="t" bIns="91425" lIns="91425" spcFirstLastPara="1" rIns="91425" wrap="square" tIns="91425">
            <a:noAutofit/>
          </a:bodyPr>
          <a:lstStyle/>
          <a:p>
            <a:pPr indent="-332105" lvl="0" marL="457200" rtl="0" algn="just">
              <a:lnSpc>
                <a:spcPct val="95000"/>
              </a:lnSpc>
              <a:spcBef>
                <a:spcPts val="0"/>
              </a:spcBef>
              <a:spcAft>
                <a:spcPts val="0"/>
              </a:spcAft>
              <a:buSzPts val="1630"/>
              <a:buFont typeface="Source Sans Pro"/>
              <a:buChar char="❏"/>
            </a:pPr>
            <a:r>
              <a:rPr lang="tr" sz="1629">
                <a:latin typeface="Source Sans Pro"/>
                <a:ea typeface="Source Sans Pro"/>
                <a:cs typeface="Source Sans Pro"/>
                <a:sym typeface="Source Sans Pro"/>
              </a:rPr>
              <a:t>37000 hektarlık bölümü Orman Bakanlığı tarafından 2000 yılında Milli Park ilan edilen </a:t>
            </a:r>
            <a:r>
              <a:rPr b="1" lang="tr" sz="1629">
                <a:latin typeface="Source Sans Pro"/>
                <a:ea typeface="Source Sans Pro"/>
                <a:cs typeface="Source Sans Pro"/>
                <a:sym typeface="Source Sans Pro"/>
              </a:rPr>
              <a:t>Küre Dağları</a:t>
            </a:r>
            <a:r>
              <a:rPr lang="tr" sz="1629">
                <a:latin typeface="Source Sans Pro"/>
                <a:ea typeface="Source Sans Pro"/>
                <a:cs typeface="Source Sans Pro"/>
                <a:sym typeface="Source Sans Pro"/>
              </a:rPr>
              <a:t>, Batı Karadeniz karst kuşağında yer alması sebebiyle mağara ve kanyonlar açısından Türkiye’nin en zengin bölgelerindendir. </a:t>
            </a:r>
            <a:endParaRPr sz="1629">
              <a:latin typeface="Source Sans Pro"/>
              <a:ea typeface="Source Sans Pro"/>
              <a:cs typeface="Source Sans Pro"/>
              <a:sym typeface="Source Sans Pro"/>
            </a:endParaRPr>
          </a:p>
          <a:p>
            <a:pPr indent="-332105" lvl="0" marL="457200" rtl="0" algn="just">
              <a:lnSpc>
                <a:spcPct val="95000"/>
              </a:lnSpc>
              <a:spcBef>
                <a:spcPts val="0"/>
              </a:spcBef>
              <a:spcAft>
                <a:spcPts val="0"/>
              </a:spcAft>
              <a:buSzPts val="1630"/>
              <a:buFont typeface="Source Sans Pro"/>
              <a:buChar char="❏"/>
            </a:pPr>
            <a:r>
              <a:rPr lang="tr" sz="1629">
                <a:latin typeface="Source Sans Pro"/>
                <a:ea typeface="Source Sans Pro"/>
                <a:cs typeface="Source Sans Pro"/>
                <a:sym typeface="Source Sans Pro"/>
              </a:rPr>
              <a:t>Orta yükseklikte sıra dağlardan  oluşan bölgenin en yüksek noktası, aynı zamanda sistemdeki Sub-Alpin zona sahip tek nokta olan Yaralıgöz Dağı’dır (2019 m).</a:t>
            </a:r>
            <a:endParaRPr sz="1629">
              <a:latin typeface="Source Sans Pro"/>
              <a:ea typeface="Source Sans Pro"/>
              <a:cs typeface="Source Sans Pro"/>
              <a:sym typeface="Source Sans Pro"/>
            </a:endParaRPr>
          </a:p>
          <a:p>
            <a:pPr indent="-332105" lvl="0" marL="457200" rtl="0" algn="just">
              <a:lnSpc>
                <a:spcPct val="95000"/>
              </a:lnSpc>
              <a:spcBef>
                <a:spcPts val="0"/>
              </a:spcBef>
              <a:spcAft>
                <a:spcPts val="0"/>
              </a:spcAft>
              <a:buSzPts val="1630"/>
              <a:buFont typeface="Source Sans Pro"/>
              <a:buChar char="❏"/>
            </a:pPr>
            <a:r>
              <a:rPr lang="tr" sz="1629">
                <a:latin typeface="Source Sans Pro"/>
                <a:ea typeface="Source Sans Pro"/>
                <a:cs typeface="Source Sans Pro"/>
                <a:sym typeface="Source Sans Pro"/>
              </a:rPr>
              <a:t>Biyoçeşitlilik bakımından bölgede 38 memeli türe rastlanır. 38 kuş familyasından 129 kuş türü yaşar ve bunların 46’sının soyu tükenme tehlikesi altındadır. </a:t>
            </a:r>
            <a:endParaRPr sz="1629">
              <a:latin typeface="Source Sans Pro"/>
              <a:ea typeface="Source Sans Pro"/>
              <a:cs typeface="Source Sans Pro"/>
              <a:sym typeface="Source Sans Pro"/>
            </a:endParaRPr>
          </a:p>
          <a:p>
            <a:pPr indent="-332105" lvl="0" marL="457200" rtl="0" algn="just">
              <a:lnSpc>
                <a:spcPct val="95000"/>
              </a:lnSpc>
              <a:spcBef>
                <a:spcPts val="0"/>
              </a:spcBef>
              <a:spcAft>
                <a:spcPts val="0"/>
              </a:spcAft>
              <a:buSzPts val="1630"/>
              <a:buFont typeface="Source Sans Pro"/>
              <a:buChar char="❏"/>
            </a:pPr>
            <a:r>
              <a:rPr lang="tr" sz="1629">
                <a:latin typeface="Source Sans Pro"/>
                <a:ea typeface="Source Sans Pro"/>
                <a:cs typeface="Source Sans Pro"/>
                <a:sym typeface="Source Sans Pro"/>
              </a:rPr>
              <a:t>Bitki çeşitliliği bakımından da zengin olan bölgede 675 bitki taksonu ve 900’den fazla bitki çeşidi tespit edilmiş olup bunların 9’u yine tükenme tehlikesiyle karşı karşıyadır. Bunlar arasında Türkiye’ye endemik 100 bitki çeşidi ve 50 kadar nadir takson bulunmaktadır. </a:t>
            </a:r>
            <a:endParaRPr sz="1629">
              <a:latin typeface="Source Sans Pro"/>
              <a:ea typeface="Source Sans Pro"/>
              <a:cs typeface="Source Sans Pro"/>
              <a:sym typeface="Source Sans Pro"/>
            </a:endParaRPr>
          </a:p>
          <a:p>
            <a:pPr indent="-332105" lvl="0" marL="457200" rtl="0" algn="just">
              <a:lnSpc>
                <a:spcPct val="95000"/>
              </a:lnSpc>
              <a:spcBef>
                <a:spcPts val="0"/>
              </a:spcBef>
              <a:spcAft>
                <a:spcPts val="0"/>
              </a:spcAft>
              <a:buSzPts val="1630"/>
              <a:buFont typeface="Source Sans Pro"/>
              <a:buChar char="❏"/>
            </a:pPr>
            <a:r>
              <a:rPr lang="tr" sz="1629">
                <a:latin typeface="Source Sans Pro"/>
                <a:ea typeface="Source Sans Pro"/>
                <a:cs typeface="Source Sans Pro"/>
                <a:sym typeface="Source Sans Pro"/>
              </a:rPr>
              <a:t>Milli Park içerisinde, kullanımın sınırlandırıldığı zonlardan oluşan bir bölümleme mevcut olup Milli Park etrafında oluşturulan ve Türkiye’deki ilk örnek olan tampon bölgede geleneksel dokunun korunduğu bir sosyal hayat sürdürülmektedir. </a:t>
            </a:r>
            <a:r>
              <a:rPr b="1" lang="tr" sz="1629">
                <a:latin typeface="Source Sans Pro"/>
                <a:ea typeface="Source Sans Pro"/>
                <a:cs typeface="Source Sans Pro"/>
                <a:sym typeface="Source Sans Pro"/>
              </a:rPr>
              <a:t>WWF’nin kurucularından olduğu Pan Parks Vakfı 2012 yılında Küre Dağları Milli Parkı’nı Türkiye’nin ilk,  Avrupa’nın 13. PAN Parkı ilan etmiştir.</a:t>
            </a:r>
            <a:endParaRPr b="1" sz="1629">
              <a:latin typeface="Source Sans Pro"/>
              <a:ea typeface="Source Sans Pro"/>
              <a:cs typeface="Source Sans Pro"/>
              <a:sym typeface="Source Sans Pro"/>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 name="Shape 117"/>
        <p:cNvGrpSpPr/>
        <p:nvPr/>
      </p:nvGrpSpPr>
      <p:grpSpPr>
        <a:xfrm>
          <a:off x="0" y="0"/>
          <a:ext cx="0" cy="0"/>
          <a:chOff x="0" y="0"/>
          <a:chExt cx="0" cy="0"/>
        </a:xfrm>
      </p:grpSpPr>
      <p:sp>
        <p:nvSpPr>
          <p:cNvPr id="118" name="Google Shape;118;p23"/>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119" name="Google Shape;119;p23"/>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lnSpc>
                <a:spcPct val="100000"/>
              </a:lnSpc>
              <a:spcBef>
                <a:spcPts val="0"/>
              </a:spcBef>
              <a:spcAft>
                <a:spcPts val="0"/>
              </a:spcAft>
              <a:buClr>
                <a:schemeClr val="dk1"/>
              </a:buClr>
              <a:buSzPts val="1100"/>
              <a:buFont typeface="Arial"/>
              <a:buNone/>
            </a:pPr>
            <a:r>
              <a:t/>
            </a:r>
            <a:endParaRPr sz="3000"/>
          </a:p>
          <a:p>
            <a:pPr indent="0" lvl="0" marL="0" rtl="0" algn="l">
              <a:spcBef>
                <a:spcPts val="0"/>
              </a:spcBef>
              <a:spcAft>
                <a:spcPts val="1200"/>
              </a:spcAft>
              <a:buNone/>
            </a:pPr>
            <a:r>
              <a:t/>
            </a:r>
            <a:endParaRPr/>
          </a:p>
        </p:txBody>
      </p:sp>
      <p:pic>
        <p:nvPicPr>
          <p:cNvPr id="120" name="Google Shape;120;p23"/>
          <p:cNvPicPr preferRelativeResize="0"/>
          <p:nvPr/>
        </p:nvPicPr>
        <p:blipFill>
          <a:blip r:embed="rId3">
            <a:alphaModFix/>
          </a:blip>
          <a:stretch>
            <a:fillRect/>
          </a:stretch>
        </p:blipFill>
        <p:spPr>
          <a:xfrm>
            <a:off x="0" y="0"/>
            <a:ext cx="9144000" cy="5143500"/>
          </a:xfrm>
          <a:prstGeom prst="rect">
            <a:avLst/>
          </a:prstGeom>
          <a:noFill/>
          <a:ln>
            <a:noFill/>
          </a:ln>
        </p:spPr>
      </p:pic>
      <p:sp>
        <p:nvSpPr>
          <p:cNvPr id="121" name="Google Shape;121;p23"/>
          <p:cNvSpPr txBox="1"/>
          <p:nvPr/>
        </p:nvSpPr>
        <p:spPr>
          <a:xfrm>
            <a:off x="53175" y="53175"/>
            <a:ext cx="3074700" cy="415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tr" sz="1500">
                <a:solidFill>
                  <a:schemeClr val="lt1"/>
                </a:solidFill>
                <a:latin typeface="Source Sans Pro"/>
                <a:ea typeface="Source Sans Pro"/>
                <a:cs typeface="Source Sans Pro"/>
                <a:sym typeface="Source Sans Pro"/>
              </a:rPr>
              <a:t>Küre Dağları (Kastamonu-Bartın)</a:t>
            </a:r>
            <a:endParaRPr b="1" sz="1500">
              <a:solidFill>
                <a:schemeClr val="lt1"/>
              </a:solidFill>
              <a:latin typeface="Source Sans Pro"/>
              <a:ea typeface="Source Sans Pro"/>
              <a:cs typeface="Source Sans Pro"/>
              <a:sym typeface="Source Sans Pro"/>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 name="Shape 125"/>
        <p:cNvGrpSpPr/>
        <p:nvPr/>
      </p:nvGrpSpPr>
      <p:grpSpPr>
        <a:xfrm>
          <a:off x="0" y="0"/>
          <a:ext cx="0" cy="0"/>
          <a:chOff x="0" y="0"/>
          <a:chExt cx="0" cy="0"/>
        </a:xfrm>
      </p:grpSpPr>
      <p:sp>
        <p:nvSpPr>
          <p:cNvPr id="126" name="Google Shape;126;p2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200"/>
              </a:spcAft>
              <a:buNone/>
            </a:pPr>
            <a:r>
              <a:rPr b="1" lang="tr" sz="2700">
                <a:solidFill>
                  <a:schemeClr val="accent3"/>
                </a:solidFill>
                <a:latin typeface="Source Sans Pro"/>
                <a:ea typeface="Source Sans Pro"/>
                <a:cs typeface="Source Sans Pro"/>
                <a:sym typeface="Source Sans Pro"/>
              </a:rPr>
              <a:t>İbradı Akseki Ormanları (Antalya) </a:t>
            </a:r>
            <a:endParaRPr b="1" sz="2700"/>
          </a:p>
        </p:txBody>
      </p:sp>
      <p:sp>
        <p:nvSpPr>
          <p:cNvPr id="127" name="Google Shape;127;p24"/>
          <p:cNvSpPr txBox="1"/>
          <p:nvPr>
            <p:ph idx="1" type="body"/>
          </p:nvPr>
        </p:nvSpPr>
        <p:spPr>
          <a:xfrm>
            <a:off x="311700" y="1017725"/>
            <a:ext cx="8520600" cy="3759300"/>
          </a:xfrm>
          <a:prstGeom prst="rect">
            <a:avLst/>
          </a:prstGeom>
        </p:spPr>
        <p:txBody>
          <a:bodyPr anchorCtr="0" anchor="t" bIns="91425" lIns="91425" spcFirstLastPara="1" rIns="91425" wrap="square" tIns="91425">
            <a:noAutofit/>
          </a:bodyPr>
          <a:lstStyle/>
          <a:p>
            <a:pPr indent="-342900" lvl="0" marL="457200" rtl="0" algn="just">
              <a:lnSpc>
                <a:spcPct val="95000"/>
              </a:lnSpc>
              <a:spcBef>
                <a:spcPts val="0"/>
              </a:spcBef>
              <a:spcAft>
                <a:spcPts val="0"/>
              </a:spcAft>
              <a:buSzPts val="1800"/>
              <a:buFont typeface="Source Sans Pro"/>
              <a:buChar char="❏"/>
            </a:pPr>
            <a:r>
              <a:rPr lang="tr">
                <a:latin typeface="Source Sans Pro"/>
                <a:ea typeface="Source Sans Pro"/>
                <a:cs typeface="Source Sans Pro"/>
                <a:sym typeface="Source Sans Pro"/>
              </a:rPr>
              <a:t>Farklı jeoloji yapısı, olgun ve az bozulmuş orman dokusu, soğanlı bitkiler ve yaban hayatı bakımından zengin bir bölge olan sıcak noktanın korunan alanlarını oluşturan % 19’luk kısmında Altınbeşik Milli Parkı ve iki adet Yaban Hayatı Geliştirme Sahası (YHGS) bulunmaktadır. </a:t>
            </a:r>
            <a:endParaRPr>
              <a:latin typeface="Source Sans Pro"/>
              <a:ea typeface="Source Sans Pro"/>
              <a:cs typeface="Source Sans Pro"/>
              <a:sym typeface="Source Sans Pro"/>
            </a:endParaRPr>
          </a:p>
          <a:p>
            <a:pPr indent="-342900" lvl="0" marL="457200" rtl="0" algn="just">
              <a:lnSpc>
                <a:spcPct val="95000"/>
              </a:lnSpc>
              <a:spcBef>
                <a:spcPts val="0"/>
              </a:spcBef>
              <a:spcAft>
                <a:spcPts val="0"/>
              </a:spcAft>
              <a:buSzPts val="1800"/>
              <a:buFont typeface="Source Sans Pro"/>
              <a:buChar char="❏"/>
            </a:pPr>
            <a:r>
              <a:rPr b="1" lang="tr">
                <a:latin typeface="Source Sans Pro"/>
                <a:ea typeface="Source Sans Pro"/>
                <a:cs typeface="Source Sans Pro"/>
                <a:sym typeface="Source Sans Pro"/>
              </a:rPr>
              <a:t>Bölgede uluslararası önem sahibi 23 bitki taksonu olup 3 bitki türü dünyada sadece burada bulunmaktadır. </a:t>
            </a:r>
            <a:r>
              <a:rPr lang="tr">
                <a:latin typeface="Source Sans Pro"/>
                <a:ea typeface="Source Sans Pro"/>
                <a:cs typeface="Source Sans Pro"/>
                <a:sym typeface="Source Sans Pro"/>
              </a:rPr>
              <a:t>Sıcak noktada yer alan Altınbeşik Mağarası 4500 metre uzunluğunda ve 15 metre derinlikte olan 3 katlı bir mağara sistemidir. Orta Toroslar’ın karstik yapısının hâkim olduğu mağarada estetik değere sahip doğal oluşumlar, beyaz renkli kalın travertenler, sarkıt ve dikitler bulunmaktadır. Bölgenin karşı karşıya olduğu tehlikelerden biri aşırı toplanma yüzünden sümbül, yabani orkide ve kardelen başta olmak üzere soğanlı bitkilerin azalması ve endüstriyel amaçlı kontrolsüz ağaç kesimidir. Bölgede yer alan Ürünlü Köyü ise </a:t>
            </a:r>
            <a:r>
              <a:rPr b="1" lang="tr">
                <a:latin typeface="Source Sans Pro"/>
                <a:ea typeface="Source Sans Pro"/>
                <a:cs typeface="Source Sans Pro"/>
                <a:sym typeface="Source Sans Pro"/>
              </a:rPr>
              <a:t>“Düğmeli Evleri”</a:t>
            </a:r>
            <a:r>
              <a:rPr lang="tr">
                <a:latin typeface="Source Sans Pro"/>
                <a:ea typeface="Source Sans Pro"/>
                <a:cs typeface="Source Sans Pro"/>
                <a:sym typeface="Source Sans Pro"/>
              </a:rPr>
              <a:t> ile meşhur olup turizm potansiyeline sahiptir.</a:t>
            </a:r>
            <a:endParaRPr>
              <a:latin typeface="Source Sans Pro"/>
              <a:ea typeface="Source Sans Pro"/>
              <a:cs typeface="Source Sans Pro"/>
              <a:sym typeface="Source Sans Pro"/>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p2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133" name="Google Shape;133;p25"/>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34" name="Google Shape;134;p25"/>
          <p:cNvPicPr preferRelativeResize="0"/>
          <p:nvPr/>
        </p:nvPicPr>
        <p:blipFill>
          <a:blip r:embed="rId3">
            <a:alphaModFix/>
          </a:blip>
          <a:stretch>
            <a:fillRect/>
          </a:stretch>
        </p:blipFill>
        <p:spPr>
          <a:xfrm>
            <a:off x="0" y="0"/>
            <a:ext cx="9144001" cy="5143500"/>
          </a:xfrm>
          <a:prstGeom prst="rect">
            <a:avLst/>
          </a:prstGeom>
          <a:noFill/>
          <a:ln>
            <a:noFill/>
          </a:ln>
        </p:spPr>
      </p:pic>
      <p:sp>
        <p:nvSpPr>
          <p:cNvPr id="135" name="Google Shape;135;p25"/>
          <p:cNvSpPr txBox="1"/>
          <p:nvPr/>
        </p:nvSpPr>
        <p:spPr>
          <a:xfrm>
            <a:off x="70875" y="79750"/>
            <a:ext cx="2994900" cy="4155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1200"/>
              </a:spcAft>
              <a:buNone/>
            </a:pPr>
            <a:r>
              <a:rPr b="1" lang="tr" sz="1500">
                <a:solidFill>
                  <a:schemeClr val="accent1"/>
                </a:solidFill>
                <a:latin typeface="Source Sans Pro"/>
                <a:ea typeface="Source Sans Pro"/>
                <a:cs typeface="Source Sans Pro"/>
                <a:sym typeface="Source Sans Pro"/>
              </a:rPr>
              <a:t>İbradı Akseki Ormanları (Antalya)</a:t>
            </a:r>
            <a:endParaRPr b="1" sz="1200">
              <a:solidFill>
                <a:schemeClr val="accent1"/>
              </a:solidFill>
              <a:latin typeface="Source Sans Pro"/>
              <a:ea typeface="Source Sans Pro"/>
              <a:cs typeface="Source Sans Pro"/>
              <a:sym typeface="Source Sans Pro"/>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 name="Shape 139"/>
        <p:cNvGrpSpPr/>
        <p:nvPr/>
      </p:nvGrpSpPr>
      <p:grpSpPr>
        <a:xfrm>
          <a:off x="0" y="0"/>
          <a:ext cx="0" cy="0"/>
          <a:chOff x="0" y="0"/>
          <a:chExt cx="0" cy="0"/>
        </a:xfrm>
      </p:grpSpPr>
      <p:sp>
        <p:nvSpPr>
          <p:cNvPr id="140" name="Google Shape;140;p2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just">
              <a:lnSpc>
                <a:spcPct val="115000"/>
              </a:lnSpc>
              <a:spcBef>
                <a:spcPts val="0"/>
              </a:spcBef>
              <a:spcAft>
                <a:spcPts val="1200"/>
              </a:spcAft>
              <a:buNone/>
            </a:pPr>
            <a:r>
              <a:rPr b="1" lang="tr" sz="2700">
                <a:solidFill>
                  <a:schemeClr val="accent3"/>
                </a:solidFill>
                <a:latin typeface="Source Sans Pro"/>
                <a:ea typeface="Source Sans Pro"/>
                <a:cs typeface="Source Sans Pro"/>
                <a:sym typeface="Source Sans Pro"/>
              </a:rPr>
              <a:t>İstanbul Ormanları</a:t>
            </a:r>
            <a:endParaRPr b="1" sz="2700"/>
          </a:p>
        </p:txBody>
      </p:sp>
      <p:sp>
        <p:nvSpPr>
          <p:cNvPr id="141" name="Google Shape;141;p26"/>
          <p:cNvSpPr txBox="1"/>
          <p:nvPr>
            <p:ph idx="1" type="body"/>
          </p:nvPr>
        </p:nvSpPr>
        <p:spPr>
          <a:xfrm>
            <a:off x="311700" y="966500"/>
            <a:ext cx="8520600" cy="3721500"/>
          </a:xfrm>
          <a:prstGeom prst="rect">
            <a:avLst/>
          </a:prstGeom>
        </p:spPr>
        <p:txBody>
          <a:bodyPr anchorCtr="0" anchor="t" bIns="91425" lIns="91425" spcFirstLastPara="1" rIns="91425" wrap="square" tIns="91425">
            <a:noAutofit/>
          </a:bodyPr>
          <a:lstStyle/>
          <a:p>
            <a:pPr indent="-340677" lvl="0" marL="457200" rtl="0" algn="just">
              <a:lnSpc>
                <a:spcPct val="105000"/>
              </a:lnSpc>
              <a:spcBef>
                <a:spcPts val="0"/>
              </a:spcBef>
              <a:spcAft>
                <a:spcPts val="0"/>
              </a:spcAft>
              <a:buSzPts val="1765"/>
              <a:buFont typeface="Source Sans Pro"/>
              <a:buChar char="❏"/>
            </a:pPr>
            <a:r>
              <a:rPr lang="tr" sz="1765">
                <a:latin typeface="Source Sans Pro"/>
                <a:ea typeface="Source Sans Pro"/>
                <a:cs typeface="Source Sans Pro"/>
                <a:sym typeface="Source Sans Pro"/>
              </a:rPr>
              <a:t>İstanbul’un iki yarım adasını da kapsayan bölge, Avrupa-Sibirya ve Akdeniz bitki coğrafyasının buluştuğu merkezi bir konumdadır. 2000 adet bitki türünün bulunduğu sıcak noktada kayın, gürgen, kestane gibi tipik Karadeniz; kocayemiş, defne, katırtırnağı gibi Akdeniz maki elemanları ile Doğu Avrupa’nın fundalıklarının son temsilcileri yer alır. </a:t>
            </a:r>
            <a:endParaRPr sz="1765">
              <a:latin typeface="Source Sans Pro"/>
              <a:ea typeface="Source Sans Pro"/>
              <a:cs typeface="Source Sans Pro"/>
              <a:sym typeface="Source Sans Pro"/>
            </a:endParaRPr>
          </a:p>
          <a:p>
            <a:pPr indent="-340677" lvl="0" marL="457200" rtl="0" algn="just">
              <a:lnSpc>
                <a:spcPct val="105000"/>
              </a:lnSpc>
              <a:spcBef>
                <a:spcPts val="0"/>
              </a:spcBef>
              <a:spcAft>
                <a:spcPts val="0"/>
              </a:spcAft>
              <a:buSzPts val="1765"/>
              <a:buFont typeface="Source Sans Pro"/>
              <a:buChar char="❏"/>
            </a:pPr>
            <a:r>
              <a:rPr lang="tr" sz="1765">
                <a:latin typeface="Source Sans Pro"/>
                <a:ea typeface="Source Sans Pro"/>
                <a:cs typeface="Source Sans Pro"/>
                <a:sym typeface="Source Sans Pro"/>
              </a:rPr>
              <a:t>Hayvan çeşitliliği bakımından da öneme sahip olan bölge, ana kuş yolları üzerinde bulunur ve kuşlar, sürüngenler ile kelebekler açısından zengindir. İstanbul ormanları şehrin batı uçlarında yoğunlaşan kentleşmenin aksine kuzey uçlarda yer almaktadır.</a:t>
            </a:r>
            <a:endParaRPr sz="1765">
              <a:latin typeface="Source Sans Pro"/>
              <a:ea typeface="Source Sans Pro"/>
              <a:cs typeface="Source Sans Pro"/>
              <a:sym typeface="Source Sans Pro"/>
            </a:endParaRPr>
          </a:p>
          <a:p>
            <a:pPr indent="-340677" lvl="0" marL="457200" rtl="0" algn="just">
              <a:lnSpc>
                <a:spcPct val="105000"/>
              </a:lnSpc>
              <a:spcBef>
                <a:spcPts val="0"/>
              </a:spcBef>
              <a:spcAft>
                <a:spcPts val="0"/>
              </a:spcAft>
              <a:buSzPts val="1765"/>
              <a:buFont typeface="Source Sans Pro"/>
              <a:buChar char="❏"/>
            </a:pPr>
            <a:r>
              <a:rPr lang="tr" sz="1765">
                <a:latin typeface="Source Sans Pro"/>
                <a:ea typeface="Source Sans Pro"/>
                <a:cs typeface="Source Sans Pro"/>
                <a:sym typeface="Source Sans Pro"/>
              </a:rPr>
              <a:t>Bunlar arasında, sıcak noktanın %24’ünü oluşturan ve çeşitli şekillerde korunan alanlar;</a:t>
            </a:r>
            <a:r>
              <a:rPr b="1" lang="tr" sz="1765">
                <a:latin typeface="Source Sans Pro"/>
                <a:ea typeface="Source Sans Pro"/>
                <a:cs typeface="Source Sans Pro"/>
                <a:sym typeface="Source Sans Pro"/>
              </a:rPr>
              <a:t> Çatalca Çilingöz, Sarıyer Feneryolu, Polonezköy, Türkmenbaşı ve Beykoz Göknarlık</a:t>
            </a:r>
            <a:r>
              <a:rPr lang="tr" sz="1765">
                <a:latin typeface="Source Sans Pro"/>
                <a:ea typeface="Source Sans Pro"/>
                <a:cs typeface="Source Sans Pro"/>
                <a:sym typeface="Source Sans Pro"/>
              </a:rPr>
              <a:t>’tır. İstanbul gibi kalabalık ve sıkışmış bir metropolde insanlar için bu ormanlar, tüm biyoçeşitlilik faktörlerine ek olarak, kuzey rüzgârlarının da etkisiyle daima temiz bir hava kaynağıdır. </a:t>
            </a:r>
            <a:endParaRPr sz="1765">
              <a:latin typeface="Source Sans Pro"/>
              <a:ea typeface="Source Sans Pro"/>
              <a:cs typeface="Source Sans Pro"/>
              <a:sym typeface="Source Sans Pro"/>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 name="Shape 145"/>
        <p:cNvGrpSpPr/>
        <p:nvPr/>
      </p:nvGrpSpPr>
      <p:grpSpPr>
        <a:xfrm>
          <a:off x="0" y="0"/>
          <a:ext cx="0" cy="0"/>
          <a:chOff x="0" y="0"/>
          <a:chExt cx="0" cy="0"/>
        </a:xfrm>
      </p:grpSpPr>
      <p:sp>
        <p:nvSpPr>
          <p:cNvPr id="146" name="Google Shape;146;p2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147" name="Google Shape;147;p27"/>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48" name="Google Shape;148;p27"/>
          <p:cNvPicPr preferRelativeResize="0"/>
          <p:nvPr/>
        </p:nvPicPr>
        <p:blipFill>
          <a:blip r:embed="rId3">
            <a:alphaModFix/>
          </a:blip>
          <a:stretch>
            <a:fillRect/>
          </a:stretch>
        </p:blipFill>
        <p:spPr>
          <a:xfrm>
            <a:off x="0" y="2950"/>
            <a:ext cx="9143984" cy="5137599"/>
          </a:xfrm>
          <a:prstGeom prst="rect">
            <a:avLst/>
          </a:prstGeom>
          <a:noFill/>
          <a:ln>
            <a:noFill/>
          </a:ln>
        </p:spPr>
      </p:pic>
      <p:sp>
        <p:nvSpPr>
          <p:cNvPr id="149" name="Google Shape;149;p27"/>
          <p:cNvSpPr txBox="1"/>
          <p:nvPr/>
        </p:nvSpPr>
        <p:spPr>
          <a:xfrm>
            <a:off x="214225" y="141750"/>
            <a:ext cx="2604900" cy="415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tr" sz="1500">
                <a:solidFill>
                  <a:schemeClr val="lt1"/>
                </a:solidFill>
                <a:latin typeface="Source Sans Pro"/>
                <a:ea typeface="Source Sans Pro"/>
                <a:cs typeface="Source Sans Pro"/>
                <a:sym typeface="Source Sans Pro"/>
              </a:rPr>
              <a:t>İstanbul Ormanları</a:t>
            </a:r>
            <a:endParaRPr b="1" sz="1500">
              <a:solidFill>
                <a:schemeClr val="lt1"/>
              </a:solidFill>
              <a:latin typeface="Source Sans Pro"/>
              <a:ea typeface="Source Sans Pro"/>
              <a:cs typeface="Source Sans Pro"/>
              <a:sym typeface="Source Sans Pro"/>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 name="Shape 153"/>
        <p:cNvGrpSpPr/>
        <p:nvPr/>
      </p:nvGrpSpPr>
      <p:grpSpPr>
        <a:xfrm>
          <a:off x="0" y="0"/>
          <a:ext cx="0" cy="0"/>
          <a:chOff x="0" y="0"/>
          <a:chExt cx="0" cy="0"/>
        </a:xfrm>
      </p:grpSpPr>
      <p:sp>
        <p:nvSpPr>
          <p:cNvPr id="154" name="Google Shape;154;p2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just">
              <a:lnSpc>
                <a:spcPct val="115000"/>
              </a:lnSpc>
              <a:spcBef>
                <a:spcPts val="0"/>
              </a:spcBef>
              <a:spcAft>
                <a:spcPts val="1200"/>
              </a:spcAft>
              <a:buNone/>
            </a:pPr>
            <a:r>
              <a:rPr b="1" lang="tr" sz="2700">
                <a:solidFill>
                  <a:schemeClr val="accent3"/>
                </a:solidFill>
                <a:latin typeface="Source Sans Pro"/>
                <a:ea typeface="Source Sans Pro"/>
                <a:cs typeface="Source Sans Pro"/>
                <a:sym typeface="Source Sans Pro"/>
              </a:rPr>
              <a:t>Amanos Dağları Hatay- Osmaniye</a:t>
            </a:r>
            <a:endParaRPr b="1" sz="2700"/>
          </a:p>
        </p:txBody>
      </p:sp>
      <p:sp>
        <p:nvSpPr>
          <p:cNvPr id="155" name="Google Shape;155;p28"/>
          <p:cNvSpPr txBox="1"/>
          <p:nvPr>
            <p:ph idx="1" type="body"/>
          </p:nvPr>
        </p:nvSpPr>
        <p:spPr>
          <a:xfrm>
            <a:off x="311700" y="1066475"/>
            <a:ext cx="8520600" cy="3502500"/>
          </a:xfrm>
          <a:prstGeom prst="rect">
            <a:avLst/>
          </a:prstGeom>
        </p:spPr>
        <p:txBody>
          <a:bodyPr anchorCtr="0" anchor="t" bIns="91425" lIns="91425" spcFirstLastPara="1" rIns="91425" wrap="square" tIns="91425">
            <a:normAutofit/>
          </a:bodyPr>
          <a:lstStyle/>
          <a:p>
            <a:pPr indent="-381000" lvl="0" marL="457200" rtl="0" algn="just">
              <a:spcBef>
                <a:spcPts val="0"/>
              </a:spcBef>
              <a:spcAft>
                <a:spcPts val="0"/>
              </a:spcAft>
              <a:buSzPts val="2400"/>
              <a:buFont typeface="Source Sans Pro"/>
              <a:buChar char="❏"/>
            </a:pPr>
            <a:r>
              <a:rPr lang="tr" sz="2400">
                <a:latin typeface="Source Sans Pro"/>
                <a:ea typeface="Source Sans Pro"/>
                <a:cs typeface="Source Sans Pro"/>
                <a:sym typeface="Source Sans Pro"/>
              </a:rPr>
              <a:t>Geniş ormanlık alanları, sarp kayalıkları ve korunaklı vadileri ile yaban hayatı açısından zengin bir bölgedir. Korunan alanlar sıcak noktanın %11’ini oluşturup diğer sıcak noktalara göre bu düşük bir orandır. </a:t>
            </a:r>
            <a:r>
              <a:rPr b="1" lang="tr" sz="2400">
                <a:latin typeface="Source Sans Pro"/>
                <a:ea typeface="Source Sans Pro"/>
                <a:cs typeface="Source Sans Pro"/>
                <a:sym typeface="Source Sans Pro"/>
              </a:rPr>
              <a:t>Osmaniye Zorkun yaylası, Hatay Arsuz, Tekkoz-Tengerlidüz</a:t>
            </a:r>
            <a:r>
              <a:rPr lang="tr" sz="2400">
                <a:latin typeface="Source Sans Pro"/>
                <a:ea typeface="Source Sans Pro"/>
                <a:cs typeface="Source Sans Pro"/>
                <a:sym typeface="Source Sans Pro"/>
              </a:rPr>
              <a:t> ve </a:t>
            </a:r>
            <a:r>
              <a:rPr b="1" lang="tr" sz="2400">
                <a:latin typeface="Source Sans Pro"/>
                <a:ea typeface="Source Sans Pro"/>
                <a:cs typeface="Source Sans Pro"/>
                <a:sym typeface="Source Sans Pro"/>
              </a:rPr>
              <a:t>Habibineccar</a:t>
            </a:r>
            <a:r>
              <a:rPr lang="tr" sz="2400">
                <a:latin typeface="Source Sans Pro"/>
                <a:ea typeface="Source Sans Pro"/>
                <a:cs typeface="Source Sans Pro"/>
                <a:sym typeface="Source Sans Pro"/>
              </a:rPr>
              <a:t> korunan alanlardır. Türkiye’nin bitki endemizm merkezlerinden biri olarak gösterilen bölgede toplam 174 bitki taksonu bulunmakta olup bunların 20’si bölgeye endemiktir.</a:t>
            </a:r>
            <a:endParaRPr sz="2400">
              <a:latin typeface="Source Sans Pro"/>
              <a:ea typeface="Source Sans Pro"/>
              <a:cs typeface="Source Sans Pro"/>
              <a:sym typeface="Source Sans Pro"/>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 name="Shape 159"/>
        <p:cNvGrpSpPr/>
        <p:nvPr/>
      </p:nvGrpSpPr>
      <p:grpSpPr>
        <a:xfrm>
          <a:off x="0" y="0"/>
          <a:ext cx="0" cy="0"/>
          <a:chOff x="0" y="0"/>
          <a:chExt cx="0" cy="0"/>
        </a:xfrm>
      </p:grpSpPr>
      <p:sp>
        <p:nvSpPr>
          <p:cNvPr id="160" name="Google Shape;160;p29"/>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161" name="Google Shape;161;p29"/>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62" name="Google Shape;162;p29"/>
          <p:cNvPicPr preferRelativeResize="0"/>
          <p:nvPr/>
        </p:nvPicPr>
        <p:blipFill>
          <a:blip r:embed="rId3">
            <a:alphaModFix/>
          </a:blip>
          <a:stretch>
            <a:fillRect/>
          </a:stretch>
        </p:blipFill>
        <p:spPr>
          <a:xfrm>
            <a:off x="0" y="0"/>
            <a:ext cx="9144000" cy="5143500"/>
          </a:xfrm>
          <a:prstGeom prst="rect">
            <a:avLst/>
          </a:prstGeom>
          <a:noFill/>
          <a:ln>
            <a:noFill/>
          </a:ln>
        </p:spPr>
      </p:pic>
      <p:sp>
        <p:nvSpPr>
          <p:cNvPr id="163" name="Google Shape;163;p29"/>
          <p:cNvSpPr txBox="1"/>
          <p:nvPr/>
        </p:nvSpPr>
        <p:spPr>
          <a:xfrm>
            <a:off x="97475" y="141775"/>
            <a:ext cx="3234000" cy="415500"/>
          </a:xfrm>
          <a:prstGeom prst="rect">
            <a:avLst/>
          </a:prstGeom>
          <a:noFill/>
          <a:ln>
            <a:noFill/>
          </a:ln>
        </p:spPr>
        <p:txBody>
          <a:bodyPr anchorCtr="0" anchor="t" bIns="91425" lIns="91425" spcFirstLastPara="1" rIns="91425" wrap="square" tIns="91425">
            <a:spAutoFit/>
          </a:bodyPr>
          <a:lstStyle/>
          <a:p>
            <a:pPr indent="0" lvl="0" marL="0" rtl="0" algn="just">
              <a:lnSpc>
                <a:spcPct val="115000"/>
              </a:lnSpc>
              <a:spcBef>
                <a:spcPts val="0"/>
              </a:spcBef>
              <a:spcAft>
                <a:spcPts val="1200"/>
              </a:spcAft>
              <a:buNone/>
            </a:pPr>
            <a:r>
              <a:rPr b="1" lang="tr" sz="1500">
                <a:solidFill>
                  <a:schemeClr val="dk1"/>
                </a:solidFill>
                <a:latin typeface="Source Sans Pro"/>
                <a:ea typeface="Source Sans Pro"/>
                <a:cs typeface="Source Sans Pro"/>
                <a:sym typeface="Source Sans Pro"/>
              </a:rPr>
              <a:t>Amanos Dağları Hatay-Osmaniye</a:t>
            </a:r>
            <a:endParaRPr b="1" sz="1100">
              <a:solidFill>
                <a:schemeClr val="dk1"/>
              </a:solidFill>
              <a:latin typeface="Proxima Nova"/>
              <a:ea typeface="Proxima Nova"/>
              <a:cs typeface="Proxima Nova"/>
              <a:sym typeface="Proxima Nova"/>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7" name="Shape 167"/>
        <p:cNvGrpSpPr/>
        <p:nvPr/>
      </p:nvGrpSpPr>
      <p:grpSpPr>
        <a:xfrm>
          <a:off x="0" y="0"/>
          <a:ext cx="0" cy="0"/>
          <a:chOff x="0" y="0"/>
          <a:chExt cx="0" cy="0"/>
        </a:xfrm>
      </p:grpSpPr>
      <p:sp>
        <p:nvSpPr>
          <p:cNvPr id="168" name="Google Shape;168;p3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just">
              <a:lnSpc>
                <a:spcPct val="115000"/>
              </a:lnSpc>
              <a:spcBef>
                <a:spcPts val="0"/>
              </a:spcBef>
              <a:spcAft>
                <a:spcPts val="1200"/>
              </a:spcAft>
              <a:buNone/>
            </a:pPr>
            <a:r>
              <a:rPr b="1" lang="tr" sz="2700">
                <a:solidFill>
                  <a:schemeClr val="accent3"/>
                </a:solidFill>
                <a:latin typeface="Source Sans Pro"/>
                <a:ea typeface="Source Sans Pro"/>
                <a:cs typeface="Source Sans Pro"/>
                <a:sym typeface="Source Sans Pro"/>
              </a:rPr>
              <a:t>Fırtına Vadisi(Rize)</a:t>
            </a:r>
            <a:endParaRPr b="1" sz="2700"/>
          </a:p>
        </p:txBody>
      </p:sp>
      <p:sp>
        <p:nvSpPr>
          <p:cNvPr id="169" name="Google Shape;169;p30"/>
          <p:cNvSpPr txBox="1"/>
          <p:nvPr>
            <p:ph idx="1" type="body"/>
          </p:nvPr>
        </p:nvSpPr>
        <p:spPr>
          <a:xfrm>
            <a:off x="311700" y="1017725"/>
            <a:ext cx="8520600" cy="3729000"/>
          </a:xfrm>
          <a:prstGeom prst="rect">
            <a:avLst/>
          </a:prstGeom>
        </p:spPr>
        <p:txBody>
          <a:bodyPr anchorCtr="0" anchor="t" bIns="91425" lIns="91425" spcFirstLastPara="1" rIns="91425" wrap="square" tIns="91425">
            <a:normAutofit fontScale="92500" lnSpcReduction="20000"/>
          </a:bodyPr>
          <a:lstStyle/>
          <a:p>
            <a:pPr indent="-340677" lvl="0" marL="457200" rtl="0" algn="just">
              <a:spcBef>
                <a:spcPts val="0"/>
              </a:spcBef>
              <a:spcAft>
                <a:spcPts val="0"/>
              </a:spcAft>
              <a:buSzPct val="100000"/>
              <a:buFont typeface="Source Sans Pro"/>
              <a:buChar char="❏"/>
            </a:pPr>
            <a:r>
              <a:rPr lang="tr" sz="1908">
                <a:latin typeface="Source Sans Pro"/>
                <a:ea typeface="Source Sans Pro"/>
                <a:cs typeface="Source Sans Pro"/>
                <a:sym typeface="Source Sans Pro"/>
              </a:rPr>
              <a:t>Türkiye’nin en çok yağış alan bölgesi olan sıcak nokta, Karadeniz kıyısından Kaçkar dağlarına kadar uzanır. Fırtına Vadisi, jeolojik ve topoğrafik farklılıklarından ötürü zengin bir bitki örtüsüne sahiptir. </a:t>
            </a:r>
            <a:endParaRPr sz="1908">
              <a:latin typeface="Source Sans Pro"/>
              <a:ea typeface="Source Sans Pro"/>
              <a:cs typeface="Source Sans Pro"/>
              <a:sym typeface="Source Sans Pro"/>
            </a:endParaRPr>
          </a:p>
          <a:p>
            <a:pPr indent="-340677" lvl="0" marL="457200" rtl="0" algn="just">
              <a:spcBef>
                <a:spcPts val="0"/>
              </a:spcBef>
              <a:spcAft>
                <a:spcPts val="0"/>
              </a:spcAft>
              <a:buSzPct val="100000"/>
              <a:buFont typeface="Source Sans Pro"/>
              <a:buChar char="❏"/>
            </a:pPr>
            <a:r>
              <a:rPr lang="tr" sz="1908">
                <a:latin typeface="Source Sans Pro"/>
                <a:ea typeface="Source Sans Pro"/>
                <a:cs typeface="Source Sans Pro"/>
                <a:sym typeface="Source Sans Pro"/>
              </a:rPr>
              <a:t>116’sı endemik 2500 bitki türü, 136 kuş, 24 sürüngen ve 30 memeli türüne yaşam alanı oluşturan vadi, kelebekler ve iç su balıkları bakımından öne çıkar. </a:t>
            </a:r>
            <a:endParaRPr sz="1908">
              <a:latin typeface="Source Sans Pro"/>
              <a:ea typeface="Source Sans Pro"/>
              <a:cs typeface="Source Sans Pro"/>
              <a:sym typeface="Source Sans Pro"/>
            </a:endParaRPr>
          </a:p>
          <a:p>
            <a:pPr indent="-340677" lvl="0" marL="457200" rtl="0" algn="just">
              <a:spcBef>
                <a:spcPts val="0"/>
              </a:spcBef>
              <a:spcAft>
                <a:spcPts val="0"/>
              </a:spcAft>
              <a:buSzPct val="100000"/>
              <a:buFont typeface="Source Sans Pro"/>
              <a:buChar char="❏"/>
            </a:pPr>
            <a:r>
              <a:rPr lang="tr" sz="1908">
                <a:latin typeface="Source Sans Pro"/>
                <a:ea typeface="Source Sans Pro"/>
                <a:cs typeface="Source Sans Pro"/>
                <a:sym typeface="Source Sans Pro"/>
              </a:rPr>
              <a:t>Sıcak noktanın %43’lük bölümünü kapsayan korunan alanlar; Kaçkar Dağları Milli Parkı ve Çamlıhemşin Kaçkar Yaban Hayatı Geliştirme Sahası (YHGS)’dır. </a:t>
            </a:r>
            <a:endParaRPr sz="1908">
              <a:latin typeface="Source Sans Pro"/>
              <a:ea typeface="Source Sans Pro"/>
              <a:cs typeface="Source Sans Pro"/>
              <a:sym typeface="Source Sans Pro"/>
            </a:endParaRPr>
          </a:p>
          <a:p>
            <a:pPr indent="-340677" lvl="0" marL="457200" rtl="0" algn="just">
              <a:spcBef>
                <a:spcPts val="0"/>
              </a:spcBef>
              <a:spcAft>
                <a:spcPts val="0"/>
              </a:spcAft>
              <a:buSzPct val="100000"/>
              <a:buFont typeface="Source Sans Pro"/>
              <a:buChar char="❏"/>
            </a:pPr>
            <a:r>
              <a:rPr b="1" lang="tr" sz="1908">
                <a:latin typeface="Source Sans Pro"/>
                <a:ea typeface="Source Sans Pro"/>
                <a:cs typeface="Source Sans Pro"/>
                <a:sym typeface="Source Sans Pro"/>
              </a:rPr>
              <a:t>Milli Park Türkiye ve Dünya ölçeğinde benzerlerine az rastlanan özellikler barındırır.</a:t>
            </a:r>
            <a:r>
              <a:rPr lang="tr" sz="1908">
                <a:latin typeface="Source Sans Pro"/>
                <a:ea typeface="Source Sans Pro"/>
                <a:cs typeface="Source Sans Pro"/>
                <a:sym typeface="Source Sans Pro"/>
              </a:rPr>
              <a:t> Örneğin, sadece </a:t>
            </a:r>
            <a:r>
              <a:rPr i="1" lang="tr" sz="1908">
                <a:highlight>
                  <a:srgbClr val="93C47D"/>
                </a:highlight>
                <a:latin typeface="Source Sans Pro"/>
                <a:ea typeface="Source Sans Pro"/>
                <a:cs typeface="Source Sans Pro"/>
                <a:sym typeface="Source Sans Pro"/>
              </a:rPr>
              <a:t>Şimşir ağaçlarından oluşan 1,5 ha’lık bir alanda şimşir ormanının ve 3000 m.de orman güllerinin ülkemizde görüldüğü tek yer burasıdır.</a:t>
            </a:r>
            <a:r>
              <a:rPr lang="tr" sz="1908">
                <a:latin typeface="Source Sans Pro"/>
                <a:ea typeface="Source Sans Pro"/>
                <a:cs typeface="Source Sans Pro"/>
                <a:sym typeface="Source Sans Pro"/>
              </a:rPr>
              <a:t>Anıt ağaçlar bakımından da zengin olan bölgede 700-800 yaşında büyük Porsuk ağaçları vardır. Şifalı kaplıcası, şelale, geleneksel yayla evleri ve çevrelerini kaplayan Ladin ve Kayın ormanlarıyla Ayder Yaylası ise ziyaretçilerin odak noktasıdır.</a:t>
            </a:r>
            <a:endParaRPr sz="1908">
              <a:latin typeface="Source Sans Pro"/>
              <a:ea typeface="Source Sans Pro"/>
              <a:cs typeface="Source Sans Pro"/>
              <a:sym typeface="Source Sans Pro"/>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 name="Shape 173"/>
        <p:cNvGrpSpPr/>
        <p:nvPr/>
      </p:nvGrpSpPr>
      <p:grpSpPr>
        <a:xfrm>
          <a:off x="0" y="0"/>
          <a:ext cx="0" cy="0"/>
          <a:chOff x="0" y="0"/>
          <a:chExt cx="0" cy="0"/>
        </a:xfrm>
      </p:grpSpPr>
      <p:sp>
        <p:nvSpPr>
          <p:cNvPr id="174" name="Google Shape;174;p31"/>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175" name="Google Shape;175;p31"/>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76" name="Google Shape;176;p31"/>
          <p:cNvPicPr preferRelativeResize="0"/>
          <p:nvPr/>
        </p:nvPicPr>
        <p:blipFill>
          <a:blip r:embed="rId3">
            <a:alphaModFix/>
          </a:blip>
          <a:stretch>
            <a:fillRect/>
          </a:stretch>
        </p:blipFill>
        <p:spPr>
          <a:xfrm>
            <a:off x="0" y="0"/>
            <a:ext cx="9144001" cy="5143500"/>
          </a:xfrm>
          <a:prstGeom prst="rect">
            <a:avLst/>
          </a:prstGeom>
          <a:noFill/>
          <a:ln>
            <a:noFill/>
          </a:ln>
        </p:spPr>
      </p:pic>
      <p:sp>
        <p:nvSpPr>
          <p:cNvPr id="177" name="Google Shape;177;p31"/>
          <p:cNvSpPr txBox="1"/>
          <p:nvPr/>
        </p:nvSpPr>
        <p:spPr>
          <a:xfrm>
            <a:off x="221500" y="168350"/>
            <a:ext cx="2463300" cy="415500"/>
          </a:xfrm>
          <a:prstGeom prst="rect">
            <a:avLst/>
          </a:prstGeom>
          <a:noFill/>
          <a:ln>
            <a:noFill/>
          </a:ln>
        </p:spPr>
        <p:txBody>
          <a:bodyPr anchorCtr="0" anchor="t" bIns="91425" lIns="91425" spcFirstLastPara="1" rIns="91425" wrap="square" tIns="91425">
            <a:spAutoFit/>
          </a:bodyPr>
          <a:lstStyle/>
          <a:p>
            <a:pPr indent="0" lvl="0" marL="0" rtl="0" algn="just">
              <a:lnSpc>
                <a:spcPct val="115000"/>
              </a:lnSpc>
              <a:spcBef>
                <a:spcPts val="0"/>
              </a:spcBef>
              <a:spcAft>
                <a:spcPts val="1200"/>
              </a:spcAft>
              <a:buNone/>
            </a:pPr>
            <a:r>
              <a:rPr b="1" lang="tr" sz="1500">
                <a:solidFill>
                  <a:schemeClr val="lt1"/>
                </a:solidFill>
                <a:latin typeface="Source Sans Pro"/>
                <a:ea typeface="Source Sans Pro"/>
                <a:cs typeface="Source Sans Pro"/>
                <a:sym typeface="Source Sans Pro"/>
              </a:rPr>
              <a:t>Fırtına Vadisi(Rize)</a:t>
            </a:r>
            <a:endParaRPr b="1" sz="1100">
              <a:solidFill>
                <a:schemeClr val="lt1"/>
              </a:solidFill>
              <a:latin typeface="Proxima Nova"/>
              <a:ea typeface="Proxima Nova"/>
              <a:cs typeface="Proxima Nova"/>
              <a:sym typeface="Proxima Nova"/>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 name="Shape 181"/>
        <p:cNvGrpSpPr/>
        <p:nvPr/>
      </p:nvGrpSpPr>
      <p:grpSpPr>
        <a:xfrm>
          <a:off x="0" y="0"/>
          <a:ext cx="0" cy="0"/>
          <a:chOff x="0" y="0"/>
          <a:chExt cx="0" cy="0"/>
        </a:xfrm>
      </p:grpSpPr>
      <p:sp>
        <p:nvSpPr>
          <p:cNvPr id="182" name="Google Shape;182;p32"/>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just">
              <a:lnSpc>
                <a:spcPct val="115000"/>
              </a:lnSpc>
              <a:spcBef>
                <a:spcPts val="0"/>
              </a:spcBef>
              <a:spcAft>
                <a:spcPts val="1200"/>
              </a:spcAft>
              <a:buNone/>
            </a:pPr>
            <a:r>
              <a:rPr b="1" lang="tr" sz="2700">
                <a:solidFill>
                  <a:schemeClr val="accent3"/>
                </a:solidFill>
                <a:latin typeface="Source Sans Pro"/>
                <a:ea typeface="Source Sans Pro"/>
                <a:cs typeface="Source Sans Pro"/>
                <a:sym typeface="Source Sans Pro"/>
              </a:rPr>
              <a:t>Karçal Dağları (Artvin)</a:t>
            </a:r>
            <a:endParaRPr b="1" sz="2700"/>
          </a:p>
        </p:txBody>
      </p:sp>
      <p:sp>
        <p:nvSpPr>
          <p:cNvPr id="183" name="Google Shape;183;p32"/>
          <p:cNvSpPr txBox="1"/>
          <p:nvPr>
            <p:ph idx="1" type="body"/>
          </p:nvPr>
        </p:nvSpPr>
        <p:spPr>
          <a:xfrm>
            <a:off x="311700" y="1017725"/>
            <a:ext cx="8520600" cy="3670200"/>
          </a:xfrm>
          <a:prstGeom prst="rect">
            <a:avLst/>
          </a:prstGeom>
        </p:spPr>
        <p:txBody>
          <a:bodyPr anchorCtr="0" anchor="t" bIns="91425" lIns="91425" spcFirstLastPara="1" rIns="91425" wrap="square" tIns="91425">
            <a:noAutofit/>
          </a:bodyPr>
          <a:lstStyle/>
          <a:p>
            <a:pPr indent="-355600" lvl="0" marL="457200" rtl="0" algn="just">
              <a:lnSpc>
                <a:spcPct val="95000"/>
              </a:lnSpc>
              <a:spcBef>
                <a:spcPts val="0"/>
              </a:spcBef>
              <a:spcAft>
                <a:spcPts val="0"/>
              </a:spcAft>
              <a:buSzPts val="2000"/>
              <a:buFont typeface="Source Sans Pro"/>
              <a:buChar char="❏"/>
            </a:pPr>
            <a:r>
              <a:rPr lang="tr" sz="2000">
                <a:latin typeface="Source Sans Pro"/>
                <a:ea typeface="Source Sans Pro"/>
                <a:cs typeface="Source Sans Pro"/>
                <a:sym typeface="Source Sans Pro"/>
              </a:rPr>
              <a:t>Doğu Karadeniz Ilıman kuşak Karışık ormanlarının geniş yer tuttuğu Karçal dağları ani yükselti değişimleriyle farklı ekosistemleri barındırır. </a:t>
            </a:r>
            <a:endParaRPr sz="2000">
              <a:latin typeface="Source Sans Pro"/>
              <a:ea typeface="Source Sans Pro"/>
              <a:cs typeface="Source Sans Pro"/>
              <a:sym typeface="Source Sans Pro"/>
            </a:endParaRPr>
          </a:p>
          <a:p>
            <a:pPr indent="-355600" lvl="0" marL="457200" rtl="0" algn="just">
              <a:lnSpc>
                <a:spcPct val="95000"/>
              </a:lnSpc>
              <a:spcBef>
                <a:spcPts val="0"/>
              </a:spcBef>
              <a:spcAft>
                <a:spcPts val="0"/>
              </a:spcAft>
              <a:buSzPts val="2000"/>
              <a:buFont typeface="Source Sans Pro"/>
              <a:buChar char="❏"/>
            </a:pPr>
            <a:r>
              <a:rPr lang="tr" sz="2000">
                <a:latin typeface="Source Sans Pro"/>
                <a:ea typeface="Source Sans Pro"/>
                <a:cs typeface="Source Sans Pro"/>
                <a:sym typeface="Source Sans Pro"/>
              </a:rPr>
              <a:t>Bölge, yaklaşık 70 endemik bitki türü barındırmakta olup ana kuş göç yolları üzerinde bulunduğundan kuşlar, memeliler, sürüngenler ve kelebekler açısından da zengindir. </a:t>
            </a:r>
            <a:endParaRPr sz="2000">
              <a:latin typeface="Source Sans Pro"/>
              <a:ea typeface="Source Sans Pro"/>
              <a:cs typeface="Source Sans Pro"/>
              <a:sym typeface="Source Sans Pro"/>
            </a:endParaRPr>
          </a:p>
          <a:p>
            <a:pPr indent="-355600" lvl="0" marL="457200" rtl="0" algn="just">
              <a:lnSpc>
                <a:spcPct val="95000"/>
              </a:lnSpc>
              <a:spcBef>
                <a:spcPts val="0"/>
              </a:spcBef>
              <a:spcAft>
                <a:spcPts val="0"/>
              </a:spcAft>
              <a:buSzPts val="2000"/>
              <a:buFont typeface="Source Sans Pro"/>
              <a:buChar char="❏"/>
            </a:pPr>
            <a:r>
              <a:rPr lang="tr" sz="2000">
                <a:latin typeface="Source Sans Pro"/>
                <a:ea typeface="Source Sans Pro"/>
                <a:cs typeface="Source Sans Pro"/>
                <a:sym typeface="Source Sans Pro"/>
              </a:rPr>
              <a:t>Sıcak noktanın %15’i koruma altında olup bunlar arasında Borçka Karagöl Tabiat Parkı ve UNESCO tarafından 2005 yılında Biyosfer Rezerv ilan edilen ve </a:t>
            </a:r>
            <a:r>
              <a:rPr b="1" lang="tr" sz="2000">
                <a:latin typeface="Source Sans Pro"/>
                <a:ea typeface="Source Sans Pro"/>
                <a:cs typeface="Source Sans Pro"/>
                <a:sym typeface="Source Sans Pro"/>
              </a:rPr>
              <a:t>bu alanda Türkiye’de ilk ve tek örnek olan Camili bölgesi bulunmaktadır.</a:t>
            </a:r>
            <a:r>
              <a:rPr lang="tr" sz="2000">
                <a:latin typeface="Source Sans Pro"/>
                <a:ea typeface="Source Sans Pro"/>
                <a:cs typeface="Source Sans Pro"/>
                <a:sym typeface="Source Sans Pro"/>
              </a:rPr>
              <a:t> Biyosfer Rezerv kriterleri çerçevesinde, Camili; koruma bölgesi, tampon bölge ve geçiş bölgesi biçiminde tasarlanmıştır. </a:t>
            </a:r>
            <a:r>
              <a:rPr b="1" i="1" lang="tr" sz="2000">
                <a:latin typeface="Source Sans Pro"/>
                <a:ea typeface="Source Sans Pro"/>
                <a:cs typeface="Source Sans Pro"/>
                <a:sym typeface="Source Sans Pro"/>
              </a:rPr>
              <a:t>Zengin bitki çeşitliliğine sahip Camili bölgesinde yapılan bir araştırmada, 23’ü endemik olan toplam 990 bitki taksonu tespit edilmiştir.</a:t>
            </a:r>
            <a:endParaRPr b="1" i="1" sz="2000">
              <a:latin typeface="Source Sans Pro"/>
              <a:ea typeface="Source Sans Pro"/>
              <a:cs typeface="Source Sans Pro"/>
              <a:sym typeface="Source Sans Pro"/>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7" name="Shape 187"/>
        <p:cNvGrpSpPr/>
        <p:nvPr/>
      </p:nvGrpSpPr>
      <p:grpSpPr>
        <a:xfrm>
          <a:off x="0" y="0"/>
          <a:ext cx="0" cy="0"/>
          <a:chOff x="0" y="0"/>
          <a:chExt cx="0" cy="0"/>
        </a:xfrm>
      </p:grpSpPr>
      <p:sp>
        <p:nvSpPr>
          <p:cNvPr id="188" name="Google Shape;188;p33"/>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189" name="Google Shape;189;p33"/>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90" name="Google Shape;190;p33"/>
          <p:cNvPicPr preferRelativeResize="0"/>
          <p:nvPr/>
        </p:nvPicPr>
        <p:blipFill>
          <a:blip r:embed="rId3">
            <a:alphaModFix/>
          </a:blip>
          <a:stretch>
            <a:fillRect/>
          </a:stretch>
        </p:blipFill>
        <p:spPr>
          <a:xfrm>
            <a:off x="0" y="0"/>
            <a:ext cx="9144000" cy="5143499"/>
          </a:xfrm>
          <a:prstGeom prst="rect">
            <a:avLst/>
          </a:prstGeom>
          <a:noFill/>
          <a:ln>
            <a:noFill/>
          </a:ln>
        </p:spPr>
      </p:pic>
      <p:sp>
        <p:nvSpPr>
          <p:cNvPr id="191" name="Google Shape;191;p33"/>
          <p:cNvSpPr txBox="1"/>
          <p:nvPr/>
        </p:nvSpPr>
        <p:spPr>
          <a:xfrm>
            <a:off x="115175" y="159500"/>
            <a:ext cx="2472000" cy="415500"/>
          </a:xfrm>
          <a:prstGeom prst="rect">
            <a:avLst/>
          </a:prstGeom>
          <a:noFill/>
          <a:ln>
            <a:noFill/>
          </a:ln>
        </p:spPr>
        <p:txBody>
          <a:bodyPr anchorCtr="0" anchor="t" bIns="91425" lIns="91425" spcFirstLastPara="1" rIns="91425" wrap="square" tIns="91425">
            <a:spAutoFit/>
          </a:bodyPr>
          <a:lstStyle/>
          <a:p>
            <a:pPr indent="0" lvl="0" marL="0" rtl="0" algn="just">
              <a:lnSpc>
                <a:spcPct val="115000"/>
              </a:lnSpc>
              <a:spcBef>
                <a:spcPts val="0"/>
              </a:spcBef>
              <a:spcAft>
                <a:spcPts val="1200"/>
              </a:spcAft>
              <a:buNone/>
            </a:pPr>
            <a:r>
              <a:rPr b="1" lang="tr" sz="1500">
                <a:solidFill>
                  <a:schemeClr val="lt1"/>
                </a:solidFill>
                <a:latin typeface="Source Sans Pro"/>
                <a:ea typeface="Source Sans Pro"/>
                <a:cs typeface="Source Sans Pro"/>
                <a:sym typeface="Source Sans Pro"/>
              </a:rPr>
              <a:t>Karçal Dağları (Artvin)</a:t>
            </a:r>
            <a:endParaRPr b="1" sz="1200">
              <a:solidFill>
                <a:schemeClr val="lt1"/>
              </a:solidFill>
              <a:latin typeface="Source Sans Pro"/>
              <a:ea typeface="Source Sans Pro"/>
              <a:cs typeface="Source Sans Pro"/>
              <a:sym typeface="Source Sans Pro"/>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5" name="Shape 195"/>
        <p:cNvGrpSpPr/>
        <p:nvPr/>
      </p:nvGrpSpPr>
      <p:grpSpPr>
        <a:xfrm>
          <a:off x="0" y="0"/>
          <a:ext cx="0" cy="0"/>
          <a:chOff x="0" y="0"/>
          <a:chExt cx="0" cy="0"/>
        </a:xfrm>
      </p:grpSpPr>
      <p:sp>
        <p:nvSpPr>
          <p:cNvPr id="196" name="Google Shape;196;p3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just">
              <a:lnSpc>
                <a:spcPct val="115000"/>
              </a:lnSpc>
              <a:spcBef>
                <a:spcPts val="0"/>
              </a:spcBef>
              <a:spcAft>
                <a:spcPts val="1200"/>
              </a:spcAft>
              <a:buNone/>
            </a:pPr>
            <a:r>
              <a:rPr b="1" lang="tr" sz="2700">
                <a:solidFill>
                  <a:schemeClr val="accent3"/>
                </a:solidFill>
                <a:latin typeface="Source Sans Pro"/>
                <a:ea typeface="Source Sans Pro"/>
                <a:cs typeface="Source Sans Pro"/>
                <a:sym typeface="Source Sans Pro"/>
              </a:rPr>
              <a:t>Datça-Bozburun Yarımadaları (Muğla)</a:t>
            </a:r>
            <a:endParaRPr b="1" sz="2700"/>
          </a:p>
        </p:txBody>
      </p:sp>
      <p:sp>
        <p:nvSpPr>
          <p:cNvPr id="197" name="Google Shape;197;p34"/>
          <p:cNvSpPr txBox="1"/>
          <p:nvPr>
            <p:ph idx="1" type="body"/>
          </p:nvPr>
        </p:nvSpPr>
        <p:spPr>
          <a:xfrm>
            <a:off x="311700" y="1066475"/>
            <a:ext cx="8520600" cy="3677100"/>
          </a:xfrm>
          <a:prstGeom prst="rect">
            <a:avLst/>
          </a:prstGeom>
        </p:spPr>
        <p:txBody>
          <a:bodyPr anchorCtr="0" anchor="t" bIns="91425" lIns="91425" spcFirstLastPara="1" rIns="91425" wrap="square" tIns="91425">
            <a:normAutofit lnSpcReduction="10000"/>
          </a:bodyPr>
          <a:lstStyle/>
          <a:p>
            <a:pPr indent="-349250" lvl="0" marL="457200" rtl="0" algn="just">
              <a:spcBef>
                <a:spcPts val="0"/>
              </a:spcBef>
              <a:spcAft>
                <a:spcPts val="0"/>
              </a:spcAft>
              <a:buSzPts val="1900"/>
              <a:buFont typeface="Source Sans Pro"/>
              <a:buChar char="❏"/>
            </a:pPr>
            <a:r>
              <a:rPr lang="tr" sz="1900">
                <a:latin typeface="Source Sans Pro"/>
                <a:ea typeface="Source Sans Pro"/>
                <a:cs typeface="Source Sans Pro"/>
                <a:sym typeface="Source Sans Pro"/>
              </a:rPr>
              <a:t>Akdeniz bitki örtüsüne ev sahipliği yapan bölge Türkiye’nin en az bozulmuş alçak arazilerindendir. </a:t>
            </a:r>
            <a:endParaRPr sz="1900">
              <a:latin typeface="Source Sans Pro"/>
              <a:ea typeface="Source Sans Pro"/>
              <a:cs typeface="Source Sans Pro"/>
              <a:sym typeface="Source Sans Pro"/>
            </a:endParaRPr>
          </a:p>
          <a:p>
            <a:pPr indent="-349250" lvl="0" marL="457200" rtl="0" algn="just">
              <a:spcBef>
                <a:spcPts val="0"/>
              </a:spcBef>
              <a:spcAft>
                <a:spcPts val="0"/>
              </a:spcAft>
              <a:buSzPts val="1900"/>
              <a:buFont typeface="Source Sans Pro"/>
              <a:buChar char="❏"/>
            </a:pPr>
            <a:r>
              <a:rPr lang="tr" sz="1900">
                <a:latin typeface="Source Sans Pro"/>
                <a:ea typeface="Source Sans Pro"/>
                <a:cs typeface="Source Sans Pro"/>
                <a:sym typeface="Source Sans Pro"/>
              </a:rPr>
              <a:t>Yaban hayatı açısından çok önemli olan sarp kayalıklar, bakir kıyı ve kumulları kapsayan sıcak noktanın %72’sini kaplayan korunan alanlar; Marmaris Milli Parkı ve Gökova, Datça-Bozburun, Köyceğiz-Dalyan Özel Çevre Koruma Bölgeleri (ÖÇKB)’dir. </a:t>
            </a:r>
            <a:endParaRPr sz="1900">
              <a:latin typeface="Source Sans Pro"/>
              <a:ea typeface="Source Sans Pro"/>
              <a:cs typeface="Source Sans Pro"/>
              <a:sym typeface="Source Sans Pro"/>
            </a:endParaRPr>
          </a:p>
          <a:p>
            <a:pPr indent="-349250" lvl="0" marL="457200" rtl="0" algn="just">
              <a:spcBef>
                <a:spcPts val="0"/>
              </a:spcBef>
              <a:spcAft>
                <a:spcPts val="0"/>
              </a:spcAft>
              <a:buSzPts val="1900"/>
              <a:buFont typeface="Source Sans Pro"/>
              <a:buChar char="❏"/>
            </a:pPr>
            <a:r>
              <a:rPr lang="tr" sz="1900">
                <a:latin typeface="Source Sans Pro"/>
                <a:ea typeface="Source Sans Pro"/>
                <a:cs typeface="Source Sans Pro"/>
                <a:sym typeface="Source Sans Pro"/>
              </a:rPr>
              <a:t>Uluslararası önem sahibi 53 bitki taksonunun yer aldığı bölgenin zengin orman örtüsünde kızılçam türü baskın olmakla birlikte endemik olarak sığla ağacı (günlük ağacı) ormanları önem arz eder.</a:t>
            </a:r>
            <a:r>
              <a:rPr b="1" lang="tr" sz="1900">
                <a:latin typeface="Source Sans Pro"/>
                <a:ea typeface="Source Sans Pro"/>
                <a:cs typeface="Source Sans Pro"/>
                <a:sym typeface="Source Sans Pro"/>
              </a:rPr>
              <a:t> Fauna açısından zengin olan Gökova-Boncuk Koyu, Kum Köpekbalığının (</a:t>
            </a:r>
            <a:r>
              <a:rPr b="1" i="1" lang="tr" sz="1900">
                <a:latin typeface="Source Sans Pro"/>
                <a:ea typeface="Source Sans Pro"/>
                <a:cs typeface="Source Sans Pro"/>
                <a:sym typeface="Source Sans Pro"/>
              </a:rPr>
              <a:t>Carcharhinus plumbeus</a:t>
            </a:r>
            <a:r>
              <a:rPr b="1" lang="tr" sz="1900">
                <a:latin typeface="Source Sans Pro"/>
                <a:ea typeface="Source Sans Pro"/>
                <a:cs typeface="Source Sans Pro"/>
                <a:sym typeface="Source Sans Pro"/>
              </a:rPr>
              <a:t>) Akdeniz’deki tek yavrulama alanıdır.</a:t>
            </a:r>
            <a:endParaRPr b="1" sz="1900">
              <a:latin typeface="Source Sans Pro"/>
              <a:ea typeface="Source Sans Pro"/>
              <a:cs typeface="Source Sans Pro"/>
              <a:sym typeface="Source Sans Pro"/>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1" name="Shape 201"/>
        <p:cNvGrpSpPr/>
        <p:nvPr/>
      </p:nvGrpSpPr>
      <p:grpSpPr>
        <a:xfrm>
          <a:off x="0" y="0"/>
          <a:ext cx="0" cy="0"/>
          <a:chOff x="0" y="0"/>
          <a:chExt cx="0" cy="0"/>
        </a:xfrm>
      </p:grpSpPr>
      <p:sp>
        <p:nvSpPr>
          <p:cNvPr id="202" name="Google Shape;202;p3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203" name="Google Shape;203;p35"/>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204" name="Google Shape;204;p35"/>
          <p:cNvPicPr preferRelativeResize="0"/>
          <p:nvPr/>
        </p:nvPicPr>
        <p:blipFill>
          <a:blip r:embed="rId3">
            <a:alphaModFix/>
          </a:blip>
          <a:stretch>
            <a:fillRect/>
          </a:stretch>
        </p:blipFill>
        <p:spPr>
          <a:xfrm>
            <a:off x="0" y="0"/>
            <a:ext cx="9144000" cy="5143500"/>
          </a:xfrm>
          <a:prstGeom prst="rect">
            <a:avLst/>
          </a:prstGeom>
          <a:noFill/>
          <a:ln>
            <a:noFill/>
          </a:ln>
        </p:spPr>
      </p:pic>
      <p:sp>
        <p:nvSpPr>
          <p:cNvPr id="205" name="Google Shape;205;p35"/>
          <p:cNvSpPr txBox="1"/>
          <p:nvPr/>
        </p:nvSpPr>
        <p:spPr>
          <a:xfrm>
            <a:off x="150625" y="106325"/>
            <a:ext cx="3508800" cy="415500"/>
          </a:xfrm>
          <a:prstGeom prst="rect">
            <a:avLst/>
          </a:prstGeom>
          <a:noFill/>
          <a:ln>
            <a:noFill/>
          </a:ln>
        </p:spPr>
        <p:txBody>
          <a:bodyPr anchorCtr="0" anchor="t" bIns="91425" lIns="91425" spcFirstLastPara="1" rIns="91425" wrap="square" tIns="91425">
            <a:spAutoFit/>
          </a:bodyPr>
          <a:lstStyle/>
          <a:p>
            <a:pPr indent="0" lvl="0" marL="0" rtl="0" algn="just">
              <a:lnSpc>
                <a:spcPct val="115000"/>
              </a:lnSpc>
              <a:spcBef>
                <a:spcPts val="0"/>
              </a:spcBef>
              <a:spcAft>
                <a:spcPts val="1200"/>
              </a:spcAft>
              <a:buNone/>
            </a:pPr>
            <a:r>
              <a:rPr b="1" lang="tr" sz="1500">
                <a:solidFill>
                  <a:schemeClr val="lt1"/>
                </a:solidFill>
                <a:latin typeface="Source Sans Pro"/>
                <a:ea typeface="Source Sans Pro"/>
                <a:cs typeface="Source Sans Pro"/>
                <a:sym typeface="Source Sans Pro"/>
              </a:rPr>
              <a:t>Datça-Bozburun Yarımadaları (Muğla)</a:t>
            </a:r>
            <a:endParaRPr b="1" sz="1500">
              <a:solidFill>
                <a:schemeClr val="lt1"/>
              </a:solidFill>
              <a:latin typeface="Source Sans Pro"/>
              <a:ea typeface="Source Sans Pro"/>
              <a:cs typeface="Source Sans Pro"/>
              <a:sym typeface="Source Sans Pro"/>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9" name="Shape 209"/>
        <p:cNvGrpSpPr/>
        <p:nvPr/>
      </p:nvGrpSpPr>
      <p:grpSpPr>
        <a:xfrm>
          <a:off x="0" y="0"/>
          <a:ext cx="0" cy="0"/>
          <a:chOff x="0" y="0"/>
          <a:chExt cx="0" cy="0"/>
        </a:xfrm>
      </p:grpSpPr>
      <p:sp>
        <p:nvSpPr>
          <p:cNvPr id="210" name="Google Shape;210;p3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b="1" lang="tr" sz="2720">
                <a:latin typeface="Source Sans Pro"/>
                <a:ea typeface="Source Sans Pro"/>
                <a:cs typeface="Source Sans Pro"/>
                <a:sym typeface="Source Sans Pro"/>
              </a:rPr>
              <a:t>Fethiye-Baba Dağı (Muğla)</a:t>
            </a:r>
            <a:endParaRPr b="1" sz="2720">
              <a:latin typeface="Source Sans Pro"/>
              <a:ea typeface="Source Sans Pro"/>
              <a:cs typeface="Source Sans Pro"/>
              <a:sym typeface="Source Sans Pro"/>
            </a:endParaRPr>
          </a:p>
        </p:txBody>
      </p:sp>
      <p:sp>
        <p:nvSpPr>
          <p:cNvPr id="211" name="Google Shape;211;p36"/>
          <p:cNvSpPr txBox="1"/>
          <p:nvPr>
            <p:ph idx="1" type="body"/>
          </p:nvPr>
        </p:nvSpPr>
        <p:spPr>
          <a:xfrm>
            <a:off x="311700" y="1017725"/>
            <a:ext cx="8520600" cy="3551100"/>
          </a:xfrm>
          <a:prstGeom prst="rect">
            <a:avLst/>
          </a:prstGeom>
        </p:spPr>
        <p:txBody>
          <a:bodyPr anchorCtr="0" anchor="t" bIns="91425" lIns="91425" spcFirstLastPara="1" rIns="91425" wrap="square" tIns="91425">
            <a:noAutofit/>
          </a:bodyPr>
          <a:lstStyle/>
          <a:p>
            <a:pPr indent="-361950" lvl="0" marL="457200" rtl="0" algn="just">
              <a:spcBef>
                <a:spcPts val="0"/>
              </a:spcBef>
              <a:spcAft>
                <a:spcPts val="0"/>
              </a:spcAft>
              <a:buSzPts val="2100"/>
              <a:buFont typeface="Source Sans Pro"/>
              <a:buChar char="❏"/>
            </a:pPr>
            <a:r>
              <a:rPr lang="tr" sz="2100">
                <a:latin typeface="Source Sans Pro"/>
                <a:ea typeface="Source Sans Pro"/>
                <a:cs typeface="Source Sans Pro"/>
                <a:sym typeface="Source Sans Pro"/>
              </a:rPr>
              <a:t>Deniz kıyısı ve kumsallara ek olarak, yukarı kesimlerde maki toplulukları, kızılçam, sedir ağaçları, Alpin kuşak ve sarp kayalıklara rastlanır. </a:t>
            </a:r>
            <a:endParaRPr sz="2100">
              <a:latin typeface="Source Sans Pro"/>
              <a:ea typeface="Source Sans Pro"/>
              <a:cs typeface="Source Sans Pro"/>
              <a:sym typeface="Source Sans Pro"/>
            </a:endParaRPr>
          </a:p>
          <a:p>
            <a:pPr indent="-361950" lvl="0" marL="457200" rtl="0" algn="just">
              <a:spcBef>
                <a:spcPts val="0"/>
              </a:spcBef>
              <a:spcAft>
                <a:spcPts val="0"/>
              </a:spcAft>
              <a:buSzPts val="2100"/>
              <a:buFont typeface="Source Sans Pro"/>
              <a:buChar char="❏"/>
            </a:pPr>
            <a:r>
              <a:rPr lang="tr" sz="2100">
                <a:latin typeface="Source Sans Pro"/>
                <a:ea typeface="Source Sans Pro"/>
                <a:cs typeface="Source Sans Pro"/>
                <a:sym typeface="Source Sans Pro"/>
              </a:rPr>
              <a:t>Bitki örtüsü bakımından zengin olan sıcak noktada, Baba Dağı’nda yapılan bir çalışmada, 249 bitki taksonu tespit edilmiş olup bunların 40’ı Türkiye’ye endemik olup dört tanesi yalnızca Baba Dağı’nda bulunmaktadır. Bölgenin %3’ünü oluşturan korunan alanlardan Patara Kumsalı Akdeniz kıyı sahillerinde deniz kaplumbağalarının 17 yumurtlama ve üreme sahasından biri olarak yüksek öneme sahiptir.</a:t>
            </a:r>
            <a:endParaRPr sz="2100">
              <a:latin typeface="Source Sans Pro"/>
              <a:ea typeface="Source Sans Pro"/>
              <a:cs typeface="Source Sans Pro"/>
              <a:sym typeface="Source Sans Pro"/>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5" name="Shape 215"/>
        <p:cNvGrpSpPr/>
        <p:nvPr/>
      </p:nvGrpSpPr>
      <p:grpSpPr>
        <a:xfrm>
          <a:off x="0" y="0"/>
          <a:ext cx="0" cy="0"/>
          <a:chOff x="0" y="0"/>
          <a:chExt cx="0" cy="0"/>
        </a:xfrm>
      </p:grpSpPr>
      <p:sp>
        <p:nvSpPr>
          <p:cNvPr id="216" name="Google Shape;216;p3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217" name="Google Shape;217;p37"/>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218" name="Google Shape;218;p37"/>
          <p:cNvPicPr preferRelativeResize="0"/>
          <p:nvPr/>
        </p:nvPicPr>
        <p:blipFill>
          <a:blip r:embed="rId3">
            <a:alphaModFix/>
          </a:blip>
          <a:stretch>
            <a:fillRect/>
          </a:stretch>
        </p:blipFill>
        <p:spPr>
          <a:xfrm>
            <a:off x="0" y="0"/>
            <a:ext cx="9144000" cy="5143500"/>
          </a:xfrm>
          <a:prstGeom prst="rect">
            <a:avLst/>
          </a:prstGeom>
          <a:noFill/>
          <a:ln>
            <a:noFill/>
          </a:ln>
        </p:spPr>
      </p:pic>
      <p:sp>
        <p:nvSpPr>
          <p:cNvPr id="219" name="Google Shape;219;p37"/>
          <p:cNvSpPr txBox="1"/>
          <p:nvPr/>
        </p:nvSpPr>
        <p:spPr>
          <a:xfrm>
            <a:off x="106325" y="159500"/>
            <a:ext cx="2693700" cy="415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tr" sz="1500">
                <a:solidFill>
                  <a:schemeClr val="dk1"/>
                </a:solidFill>
                <a:latin typeface="Proxima Nova"/>
                <a:ea typeface="Proxima Nova"/>
                <a:cs typeface="Proxima Nova"/>
                <a:sym typeface="Proxima Nova"/>
              </a:rPr>
              <a:t>Fethiye-Baba Dağı (Muğla)</a:t>
            </a:r>
            <a:endParaRPr b="1" sz="1500">
              <a:latin typeface="Source Sans Pro"/>
              <a:ea typeface="Source Sans Pro"/>
              <a:cs typeface="Source Sans Pro"/>
              <a:sym typeface="Source Sans Pro"/>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3" name="Shape 223"/>
        <p:cNvGrpSpPr/>
        <p:nvPr/>
      </p:nvGrpSpPr>
      <p:grpSpPr>
        <a:xfrm>
          <a:off x="0" y="0"/>
          <a:ext cx="0" cy="0"/>
          <a:chOff x="0" y="0"/>
          <a:chExt cx="0" cy="0"/>
        </a:xfrm>
      </p:grpSpPr>
      <p:sp>
        <p:nvSpPr>
          <p:cNvPr id="224" name="Google Shape;224;p38"/>
          <p:cNvSpPr txBox="1"/>
          <p:nvPr>
            <p:ph type="title"/>
          </p:nvPr>
        </p:nvSpPr>
        <p:spPr>
          <a:xfrm>
            <a:off x="311700" y="299950"/>
            <a:ext cx="8520600" cy="566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t/>
            </a:r>
            <a:endParaRPr sz="2720">
              <a:latin typeface="Source Sans Pro"/>
              <a:ea typeface="Source Sans Pro"/>
              <a:cs typeface="Source Sans Pro"/>
              <a:sym typeface="Source Sans Pro"/>
            </a:endParaRPr>
          </a:p>
        </p:txBody>
      </p:sp>
      <p:sp>
        <p:nvSpPr>
          <p:cNvPr id="225" name="Google Shape;225;p38"/>
          <p:cNvSpPr txBox="1"/>
          <p:nvPr>
            <p:ph idx="1" type="body"/>
          </p:nvPr>
        </p:nvSpPr>
        <p:spPr>
          <a:xfrm>
            <a:off x="311700" y="866650"/>
            <a:ext cx="8520600" cy="4032600"/>
          </a:xfrm>
          <a:prstGeom prst="rect">
            <a:avLst/>
          </a:prstGeom>
        </p:spPr>
        <p:txBody>
          <a:bodyPr anchorCtr="0" anchor="t" bIns="91425" lIns="91425" spcFirstLastPara="1" rIns="91425" wrap="square" tIns="91425">
            <a:normAutofit/>
          </a:bodyPr>
          <a:lstStyle/>
          <a:p>
            <a:pPr indent="0" lvl="0" marL="457200" rtl="0" algn="just">
              <a:lnSpc>
                <a:spcPct val="170000"/>
              </a:lnSpc>
              <a:spcBef>
                <a:spcPts val="0"/>
              </a:spcBef>
              <a:spcAft>
                <a:spcPts val="0"/>
              </a:spcAft>
              <a:buNone/>
            </a:pPr>
            <a:r>
              <a:t/>
            </a:r>
            <a:endParaRPr sz="5946">
              <a:solidFill>
                <a:srgbClr val="77838F"/>
              </a:solidFill>
              <a:highlight>
                <a:srgbClr val="FFFFFF"/>
              </a:highlight>
              <a:latin typeface="Source Sans Pro"/>
              <a:ea typeface="Source Sans Pro"/>
              <a:cs typeface="Source Sans Pro"/>
              <a:sym typeface="Source Sans Pro"/>
            </a:endParaRPr>
          </a:p>
          <a:p>
            <a:pPr indent="0" lvl="0" marL="0" rtl="0" algn="l">
              <a:spcBef>
                <a:spcPts val="1200"/>
              </a:spcBef>
              <a:spcAft>
                <a:spcPts val="1200"/>
              </a:spcAft>
              <a:buNone/>
            </a:pPr>
            <a:r>
              <a:t/>
            </a:r>
            <a:endParaRPr/>
          </a:p>
        </p:txBody>
      </p:sp>
      <p:pic>
        <p:nvPicPr>
          <p:cNvPr id="226" name="Google Shape;226;p38"/>
          <p:cNvPicPr preferRelativeResize="0"/>
          <p:nvPr/>
        </p:nvPicPr>
        <p:blipFill>
          <a:blip r:embed="rId3">
            <a:alphaModFix/>
          </a:blip>
          <a:stretch>
            <a:fillRect/>
          </a:stretch>
        </p:blipFill>
        <p:spPr>
          <a:xfrm>
            <a:off x="0" y="1275"/>
            <a:ext cx="9144000" cy="5140960"/>
          </a:xfrm>
          <a:prstGeom prst="rect">
            <a:avLst/>
          </a:prstGeom>
          <a:noFill/>
          <a:ln>
            <a:noFill/>
          </a:ln>
        </p:spPr>
      </p:pic>
      <p:sp>
        <p:nvSpPr>
          <p:cNvPr id="227" name="Google Shape;227;p38"/>
          <p:cNvSpPr txBox="1"/>
          <p:nvPr/>
        </p:nvSpPr>
        <p:spPr>
          <a:xfrm>
            <a:off x="2150250" y="940200"/>
            <a:ext cx="4843500" cy="3263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tr" sz="5000">
                <a:latin typeface="Source Sans Pro"/>
                <a:ea typeface="Source Sans Pro"/>
                <a:cs typeface="Source Sans Pro"/>
                <a:sym typeface="Source Sans Pro"/>
              </a:rPr>
              <a:t>DÜNYADAKİ BİYOÇEŞİTLİLİK SICAK NOKTALARI</a:t>
            </a:r>
            <a:endParaRPr b="1" sz="5000">
              <a:latin typeface="Source Sans Pro"/>
              <a:ea typeface="Source Sans Pro"/>
              <a:cs typeface="Source Sans Pro"/>
              <a:sym typeface="Source Sans Pro"/>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1" name="Shape 231"/>
        <p:cNvGrpSpPr/>
        <p:nvPr/>
      </p:nvGrpSpPr>
      <p:grpSpPr>
        <a:xfrm>
          <a:off x="0" y="0"/>
          <a:ext cx="0" cy="0"/>
          <a:chOff x="0" y="0"/>
          <a:chExt cx="0" cy="0"/>
        </a:xfrm>
      </p:grpSpPr>
      <p:sp>
        <p:nvSpPr>
          <p:cNvPr id="232" name="Google Shape;232;p3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just">
              <a:lnSpc>
                <a:spcPct val="150000"/>
              </a:lnSpc>
              <a:spcBef>
                <a:spcPts val="0"/>
              </a:spcBef>
              <a:spcAft>
                <a:spcPts val="400"/>
              </a:spcAft>
              <a:buNone/>
            </a:pPr>
            <a:r>
              <a:rPr b="1" lang="tr" sz="2700">
                <a:solidFill>
                  <a:srgbClr val="3B444F"/>
                </a:solidFill>
                <a:highlight>
                  <a:srgbClr val="FFFFFF"/>
                </a:highlight>
                <a:latin typeface="Source Sans Pro"/>
                <a:ea typeface="Source Sans Pro"/>
                <a:cs typeface="Source Sans Pro"/>
                <a:sym typeface="Source Sans Pro"/>
              </a:rPr>
              <a:t>Atlantik Ormanı: Brezilya, Paraguay, Arjantin, Uruguay</a:t>
            </a:r>
            <a:endParaRPr sz="2700"/>
          </a:p>
        </p:txBody>
      </p:sp>
      <p:sp>
        <p:nvSpPr>
          <p:cNvPr id="233" name="Google Shape;233;p39"/>
          <p:cNvSpPr txBox="1"/>
          <p:nvPr>
            <p:ph idx="1" type="body"/>
          </p:nvPr>
        </p:nvSpPr>
        <p:spPr>
          <a:xfrm>
            <a:off x="311700" y="1017725"/>
            <a:ext cx="8520600" cy="4003500"/>
          </a:xfrm>
          <a:prstGeom prst="rect">
            <a:avLst/>
          </a:prstGeom>
        </p:spPr>
        <p:txBody>
          <a:bodyPr anchorCtr="0" anchor="t" bIns="91425" lIns="91425" spcFirstLastPara="1" rIns="91425" wrap="square" tIns="91425">
            <a:normAutofit fontScale="25000" lnSpcReduction="20000"/>
          </a:bodyPr>
          <a:lstStyle/>
          <a:p>
            <a:pPr indent="-323006" lvl="0" marL="457200" rtl="0" algn="just">
              <a:lnSpc>
                <a:spcPct val="170000"/>
              </a:lnSpc>
              <a:spcBef>
                <a:spcPts val="0"/>
              </a:spcBef>
              <a:spcAft>
                <a:spcPts val="0"/>
              </a:spcAft>
              <a:buSzPct val="100000"/>
              <a:buFont typeface="Source Sans Pro"/>
              <a:buChar char="❏"/>
            </a:pPr>
            <a:r>
              <a:rPr lang="tr" sz="5946">
                <a:highlight>
                  <a:srgbClr val="FFFFFF"/>
                </a:highlight>
                <a:latin typeface="Source Sans Pro"/>
                <a:ea typeface="Source Sans Pro"/>
                <a:cs typeface="Source Sans Pro"/>
                <a:sym typeface="Source Sans Pro"/>
              </a:rPr>
              <a:t>Atlantik ormanı, Brezilya'nın Atlantik kıyılarını kapsayan ve Uruguay, Paraguay ve Arjantin'in bazı bölgelerine kadar uzanan bir sıcak noktadır. Sıcak nokta, 20,000'i endemik olan yaklaşık 8,000 bitki türüne ev sahipliği yapıyor. </a:t>
            </a:r>
            <a:endParaRPr sz="5946">
              <a:highlight>
                <a:srgbClr val="FFFFFF"/>
              </a:highlight>
              <a:latin typeface="Source Sans Pro"/>
              <a:ea typeface="Source Sans Pro"/>
              <a:cs typeface="Source Sans Pro"/>
              <a:sym typeface="Source Sans Pro"/>
            </a:endParaRPr>
          </a:p>
          <a:p>
            <a:pPr indent="-323006" lvl="0" marL="457200" rtl="0" algn="just">
              <a:lnSpc>
                <a:spcPct val="170000"/>
              </a:lnSpc>
              <a:spcBef>
                <a:spcPts val="0"/>
              </a:spcBef>
              <a:spcAft>
                <a:spcPts val="0"/>
              </a:spcAft>
              <a:buSzPct val="100000"/>
              <a:buFont typeface="Source Sans Pro"/>
              <a:buChar char="❏"/>
            </a:pPr>
            <a:r>
              <a:rPr lang="tr" sz="5946">
                <a:highlight>
                  <a:srgbClr val="FFFFFF"/>
                </a:highlight>
                <a:latin typeface="Source Sans Pro"/>
                <a:ea typeface="Source Sans Pro"/>
                <a:cs typeface="Source Sans Pro"/>
                <a:sym typeface="Source Sans Pro"/>
              </a:rPr>
              <a:t>Ayrıca yaklaşık 950 kuşa ve nesli tükenmekte olan diğer birçok türe ev sahipliği yapmaktadır. Örneğin, Kara Suratlı Aslan Tamarin, Atlantik ormanında olumsuz bir şekilde nesli tükenmekte olan birçok tür arasındadır.</a:t>
            </a:r>
            <a:endParaRPr sz="5946">
              <a:highlight>
                <a:srgbClr val="FFFFFF"/>
              </a:highlight>
              <a:latin typeface="Source Sans Pro"/>
              <a:ea typeface="Source Sans Pro"/>
              <a:cs typeface="Source Sans Pro"/>
              <a:sym typeface="Source Sans Pro"/>
            </a:endParaRPr>
          </a:p>
          <a:p>
            <a:pPr indent="-323006" lvl="0" marL="457200" rtl="0" algn="just">
              <a:lnSpc>
                <a:spcPct val="170000"/>
              </a:lnSpc>
              <a:spcBef>
                <a:spcPts val="0"/>
              </a:spcBef>
              <a:spcAft>
                <a:spcPts val="0"/>
              </a:spcAft>
              <a:buSzPct val="100000"/>
              <a:buFont typeface="Source Sans Pro"/>
              <a:buChar char="❏"/>
            </a:pPr>
            <a:r>
              <a:rPr lang="tr" sz="5946">
                <a:highlight>
                  <a:srgbClr val="FFFFFF"/>
                </a:highlight>
                <a:latin typeface="Source Sans Pro"/>
                <a:ea typeface="Source Sans Pro"/>
                <a:cs typeface="Source Sans Pro"/>
                <a:sym typeface="Source Sans Pro"/>
              </a:rPr>
              <a:t>Atlantik orman biyoçeşitlilik sıcak noktası başlangıçta 1.2 milyon km'den fazla bir alanı kapladı. Ancak kahve ve şeker tarlaları ormanı yok etti ve geriye 100,000 km'den daha az bir mesafe kaldı (kalan yaşam alanı yaklaşık %8). Üretilen ürünlere olan talebi artıran tatlı su temini, sığır çiftliği ve kentleşmenin artan baskısı da ormanın devam eden tahribatına katkıda bulunan faktörlerdir. </a:t>
            </a:r>
            <a:r>
              <a:rPr b="1" lang="tr" sz="5946">
                <a:highlight>
                  <a:srgbClr val="FFFFFF"/>
                </a:highlight>
                <a:latin typeface="Source Sans Pro"/>
                <a:ea typeface="Source Sans Pro"/>
                <a:cs typeface="Source Sans Pro"/>
                <a:sym typeface="Source Sans Pro"/>
              </a:rPr>
              <a:t>Buradaki baskın bitki örtüsü türü tropikal, subtropikal nemli geniş yapraklı ormanlardır.</a:t>
            </a:r>
            <a:endParaRPr b="1"/>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7" name="Shape 237"/>
        <p:cNvGrpSpPr/>
        <p:nvPr/>
      </p:nvGrpSpPr>
      <p:grpSpPr>
        <a:xfrm>
          <a:off x="0" y="0"/>
          <a:ext cx="0" cy="0"/>
          <a:chOff x="0" y="0"/>
          <a:chExt cx="0" cy="0"/>
        </a:xfrm>
      </p:grpSpPr>
      <p:sp>
        <p:nvSpPr>
          <p:cNvPr id="238" name="Google Shape;238;p40"/>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239" name="Google Shape;239;p40"/>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240" name="Google Shape;240;p40"/>
          <p:cNvPicPr preferRelativeResize="0"/>
          <p:nvPr/>
        </p:nvPicPr>
        <p:blipFill>
          <a:blip r:embed="rId3">
            <a:alphaModFix/>
          </a:blip>
          <a:stretch>
            <a:fillRect/>
          </a:stretch>
        </p:blipFill>
        <p:spPr>
          <a:xfrm>
            <a:off x="0" y="0"/>
            <a:ext cx="9144001" cy="5143500"/>
          </a:xfrm>
          <a:prstGeom prst="rect">
            <a:avLst/>
          </a:prstGeom>
          <a:noFill/>
          <a:ln>
            <a:noFill/>
          </a:ln>
        </p:spPr>
      </p:pic>
      <p:sp>
        <p:nvSpPr>
          <p:cNvPr id="241" name="Google Shape;241;p40"/>
          <p:cNvSpPr txBox="1"/>
          <p:nvPr/>
        </p:nvSpPr>
        <p:spPr>
          <a:xfrm>
            <a:off x="188850" y="155525"/>
            <a:ext cx="3132600" cy="415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tr" sz="1500">
                <a:solidFill>
                  <a:schemeClr val="lt1"/>
                </a:solidFill>
                <a:latin typeface="Source Sans Pro"/>
                <a:ea typeface="Source Sans Pro"/>
                <a:cs typeface="Source Sans Pro"/>
                <a:sym typeface="Source Sans Pro"/>
              </a:rPr>
              <a:t>Atlantik Ormanı</a:t>
            </a:r>
            <a:endParaRPr b="1" sz="1500">
              <a:solidFill>
                <a:schemeClr val="lt1"/>
              </a:solidFill>
              <a:latin typeface="Source Sans Pro"/>
              <a:ea typeface="Source Sans Pro"/>
              <a:cs typeface="Source Sans Pro"/>
              <a:sym typeface="Source Sans Pro"/>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5" name="Shape 245"/>
        <p:cNvGrpSpPr/>
        <p:nvPr/>
      </p:nvGrpSpPr>
      <p:grpSpPr>
        <a:xfrm>
          <a:off x="0" y="0"/>
          <a:ext cx="0" cy="0"/>
          <a:chOff x="0" y="0"/>
          <a:chExt cx="0" cy="0"/>
        </a:xfrm>
      </p:grpSpPr>
      <p:sp>
        <p:nvSpPr>
          <p:cNvPr id="246" name="Google Shape;246;p41"/>
          <p:cNvSpPr txBox="1"/>
          <p:nvPr>
            <p:ph type="title"/>
          </p:nvPr>
        </p:nvSpPr>
        <p:spPr>
          <a:xfrm>
            <a:off x="311700" y="299950"/>
            <a:ext cx="8520600" cy="611100"/>
          </a:xfrm>
          <a:prstGeom prst="rect">
            <a:avLst/>
          </a:prstGeom>
        </p:spPr>
        <p:txBody>
          <a:bodyPr anchorCtr="0" anchor="t" bIns="91425" lIns="91425" spcFirstLastPara="1" rIns="91425" wrap="square" tIns="91425">
            <a:normAutofit fontScale="90000"/>
          </a:bodyPr>
          <a:lstStyle/>
          <a:p>
            <a:pPr indent="0" lvl="0" marL="0" rtl="0" algn="l">
              <a:lnSpc>
                <a:spcPct val="150000"/>
              </a:lnSpc>
              <a:spcBef>
                <a:spcPts val="0"/>
              </a:spcBef>
              <a:spcAft>
                <a:spcPts val="0"/>
              </a:spcAft>
              <a:buNone/>
            </a:pPr>
            <a:r>
              <a:rPr b="1" lang="tr" sz="3000">
                <a:solidFill>
                  <a:srgbClr val="3B444F"/>
                </a:solidFill>
                <a:highlight>
                  <a:srgbClr val="FFFFFF"/>
                </a:highlight>
                <a:latin typeface="Source Sans Pro"/>
                <a:ea typeface="Source Sans Pro"/>
                <a:cs typeface="Source Sans Pro"/>
                <a:sym typeface="Source Sans Pro"/>
              </a:rPr>
              <a:t>Güneydoğu Asya: Endonezya, Malezya ve Filipinler</a:t>
            </a:r>
            <a:endParaRPr b="1" sz="3000">
              <a:solidFill>
                <a:srgbClr val="3B444F"/>
              </a:solidFill>
              <a:highlight>
                <a:srgbClr val="FFFFFF"/>
              </a:highlight>
              <a:latin typeface="Source Sans Pro"/>
              <a:ea typeface="Source Sans Pro"/>
              <a:cs typeface="Source Sans Pro"/>
              <a:sym typeface="Source Sans Pro"/>
            </a:endParaRPr>
          </a:p>
          <a:p>
            <a:pPr indent="0" lvl="0" marL="0" rtl="0" algn="l">
              <a:spcBef>
                <a:spcPts val="400"/>
              </a:spcBef>
              <a:spcAft>
                <a:spcPts val="0"/>
              </a:spcAft>
              <a:buNone/>
            </a:pPr>
            <a:r>
              <a:t/>
            </a:r>
            <a:endParaRPr/>
          </a:p>
        </p:txBody>
      </p:sp>
      <p:sp>
        <p:nvSpPr>
          <p:cNvPr id="247" name="Google Shape;247;p41"/>
          <p:cNvSpPr txBox="1"/>
          <p:nvPr>
            <p:ph idx="1" type="body"/>
          </p:nvPr>
        </p:nvSpPr>
        <p:spPr>
          <a:xfrm>
            <a:off x="311700" y="844300"/>
            <a:ext cx="8520600" cy="3724500"/>
          </a:xfrm>
          <a:prstGeom prst="rect">
            <a:avLst/>
          </a:prstGeom>
        </p:spPr>
        <p:txBody>
          <a:bodyPr anchorCtr="0" anchor="t" bIns="91425" lIns="91425" spcFirstLastPara="1" rIns="91425" wrap="square" tIns="91425">
            <a:normAutofit fontScale="25000" lnSpcReduction="20000"/>
          </a:bodyPr>
          <a:lstStyle/>
          <a:p>
            <a:pPr indent="-313307" lvl="0" marL="457200" rtl="0" algn="just">
              <a:lnSpc>
                <a:spcPct val="170000"/>
              </a:lnSpc>
              <a:spcBef>
                <a:spcPts val="0"/>
              </a:spcBef>
              <a:spcAft>
                <a:spcPts val="0"/>
              </a:spcAft>
              <a:buSzPct val="100000"/>
              <a:buFont typeface="Source Sans Pro"/>
              <a:buChar char="❏"/>
            </a:pPr>
            <a:r>
              <a:rPr lang="tr" sz="5335">
                <a:latin typeface="Source Sans Pro"/>
                <a:ea typeface="Source Sans Pro"/>
                <a:cs typeface="Source Sans Pro"/>
                <a:sym typeface="Source Sans Pro"/>
              </a:rPr>
              <a:t>Bu bölge geniş bir coğrafi alanı kapsamaktadır. Batı Hindistan ile Vietnam kıyıları arasında, zengin yağmur ormanlarından oluşan devasa alanlar vardır. Myanmar ve Tayland'daki pek çok yerli topluluk bu bölgeyi evi olarak adlandırıyor ve bunların büyük bir bölümünün hayatta kalabilmek için ormana ve kaynaklarına güvenen bir geçmişi var. </a:t>
            </a:r>
            <a:endParaRPr sz="5335">
              <a:latin typeface="Source Sans Pro"/>
              <a:ea typeface="Source Sans Pro"/>
              <a:cs typeface="Source Sans Pro"/>
              <a:sym typeface="Source Sans Pro"/>
            </a:endParaRPr>
          </a:p>
          <a:p>
            <a:pPr indent="-313307" lvl="0" marL="457200" rtl="0" algn="just">
              <a:lnSpc>
                <a:spcPct val="170000"/>
              </a:lnSpc>
              <a:spcBef>
                <a:spcPts val="0"/>
              </a:spcBef>
              <a:spcAft>
                <a:spcPts val="0"/>
              </a:spcAft>
              <a:buSzPct val="100000"/>
              <a:buFont typeface="Source Sans Pro"/>
              <a:buChar char="❏"/>
            </a:pPr>
            <a:r>
              <a:rPr lang="tr" sz="5335">
                <a:latin typeface="Source Sans Pro"/>
                <a:ea typeface="Source Sans Pro"/>
                <a:cs typeface="Source Sans Pro"/>
                <a:sym typeface="Source Sans Pro"/>
              </a:rPr>
              <a:t>İnsanlar ve orman, vahşi yaşam ve birbirleriyle olan uyumlu ilişki, bu bölgedeki ormansızlaşma krizini sona erdirmek için nihai olarak anahtardır. Küresel bitki, hayvan ve deniz türlerinin yaklaşık yüzde 20'sini kapsayan bir biyo-kültürel etkin noktadır. Bölge, dünyanın 25 biyoçeşitlilik noktasından dördünün bulunduğu üç mega çeşitlilik ülkesi - Endonezya, Malezya ve Filipinler - içeriyor. Zengin ormanları, nehirleri ve sulak alanları içeren Lancang-Mekong Nehri boyunca uzanan ekosistem, sayısız vahşi yaşamı barındırır. </a:t>
            </a:r>
            <a:endParaRPr sz="5335">
              <a:latin typeface="Source Sans Pro"/>
              <a:ea typeface="Source Sans Pro"/>
              <a:cs typeface="Source Sans Pro"/>
              <a:sym typeface="Source Sans Pro"/>
            </a:endParaRPr>
          </a:p>
          <a:p>
            <a:pPr indent="-313307" lvl="0" marL="457200" rtl="0" algn="just">
              <a:lnSpc>
                <a:spcPct val="170000"/>
              </a:lnSpc>
              <a:spcBef>
                <a:spcPts val="0"/>
              </a:spcBef>
              <a:spcAft>
                <a:spcPts val="0"/>
              </a:spcAft>
              <a:buSzPct val="100000"/>
              <a:buFont typeface="Source Sans Pro"/>
              <a:buChar char="❏"/>
            </a:pPr>
            <a:r>
              <a:rPr lang="tr" sz="5335">
                <a:latin typeface="Source Sans Pro"/>
                <a:ea typeface="Source Sans Pro"/>
                <a:cs typeface="Source Sans Pro"/>
                <a:sym typeface="Source Sans Pro"/>
              </a:rPr>
              <a:t>Ayrıca, birçoğu nesli tükenmekte olan veya savunmasız türler. Habitat kaybı tehdidi, bu bölgeyi bir biyolojik çeşitlilik sıcak noktası haline getiriyor.Dünyanın tropikal biyoçeşitlilik noktaları arasında Güneydoğu Asya, hem olağanüstü yüksek tür zenginliği ve endemizmi hem de karşı karşıya olduğu antropojenik tehditlerin büyüklüğü nedeniyle benzersizdir. Ancak, bu sıcak nokta içinde bile biyolojik çeşitlilik ve tehdit seviyeleri tek tip değildir.</a:t>
            </a:r>
            <a:endParaRPr sz="5335">
              <a:latin typeface="Source Sans Pro"/>
              <a:ea typeface="Source Sans Pro"/>
              <a:cs typeface="Source Sans Pro"/>
              <a:sym typeface="Source Sans Pro"/>
            </a:endParaRPr>
          </a:p>
          <a:p>
            <a:pPr indent="0" lvl="0" marL="0" rtl="0" algn="l">
              <a:spcBef>
                <a:spcPts val="1200"/>
              </a:spcBef>
              <a:spcAft>
                <a:spcPts val="1200"/>
              </a:spcAft>
              <a:buNone/>
            </a:pPr>
            <a:r>
              <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1" name="Shape 251"/>
        <p:cNvGrpSpPr/>
        <p:nvPr/>
      </p:nvGrpSpPr>
      <p:grpSpPr>
        <a:xfrm>
          <a:off x="0" y="0"/>
          <a:ext cx="0" cy="0"/>
          <a:chOff x="0" y="0"/>
          <a:chExt cx="0" cy="0"/>
        </a:xfrm>
      </p:grpSpPr>
      <p:sp>
        <p:nvSpPr>
          <p:cNvPr id="252" name="Google Shape;252;p42"/>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253" name="Google Shape;253;p42"/>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254" name="Google Shape;254;p42"/>
          <p:cNvPicPr preferRelativeResize="0"/>
          <p:nvPr/>
        </p:nvPicPr>
        <p:blipFill>
          <a:blip r:embed="rId3">
            <a:alphaModFix/>
          </a:blip>
          <a:stretch>
            <a:fillRect/>
          </a:stretch>
        </p:blipFill>
        <p:spPr>
          <a:xfrm>
            <a:off x="0" y="0"/>
            <a:ext cx="9143998" cy="5143501"/>
          </a:xfrm>
          <a:prstGeom prst="rect">
            <a:avLst/>
          </a:prstGeom>
          <a:noFill/>
          <a:ln>
            <a:noFill/>
          </a:ln>
        </p:spPr>
      </p:pic>
      <p:sp>
        <p:nvSpPr>
          <p:cNvPr id="255" name="Google Shape;255;p42"/>
          <p:cNvSpPr txBox="1"/>
          <p:nvPr/>
        </p:nvSpPr>
        <p:spPr>
          <a:xfrm>
            <a:off x="228025" y="76000"/>
            <a:ext cx="4598700" cy="415500"/>
          </a:xfrm>
          <a:prstGeom prst="rect">
            <a:avLst/>
          </a:prstGeom>
          <a:noFill/>
          <a:ln>
            <a:noFill/>
          </a:ln>
        </p:spPr>
        <p:txBody>
          <a:bodyPr anchorCtr="0" anchor="t" bIns="91425" lIns="91425" spcFirstLastPara="1" rIns="91425" wrap="square" tIns="91425">
            <a:spAutoFit/>
          </a:bodyPr>
          <a:lstStyle/>
          <a:p>
            <a:pPr indent="0" lvl="0" marL="0" rtl="0" algn="l">
              <a:lnSpc>
                <a:spcPct val="150000"/>
              </a:lnSpc>
              <a:spcBef>
                <a:spcPts val="0"/>
              </a:spcBef>
              <a:spcAft>
                <a:spcPts val="400"/>
              </a:spcAft>
              <a:buNone/>
            </a:pPr>
            <a:r>
              <a:rPr b="1" lang="tr" sz="1500">
                <a:solidFill>
                  <a:schemeClr val="lt1"/>
                </a:solidFill>
                <a:latin typeface="Source Sans Pro"/>
                <a:ea typeface="Source Sans Pro"/>
                <a:cs typeface="Source Sans Pro"/>
                <a:sym typeface="Source Sans Pro"/>
              </a:rPr>
              <a:t>Güneydoğu Asya: Endonezya, Malezya ve Filipinler</a:t>
            </a:r>
            <a:endParaRPr sz="1500">
              <a:solidFill>
                <a:schemeClr val="lt1"/>
              </a:solidFill>
              <a:latin typeface="Proxima Nova"/>
              <a:ea typeface="Proxima Nova"/>
              <a:cs typeface="Proxima Nova"/>
              <a:sym typeface="Proxima Nova"/>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9" name="Shape 259"/>
        <p:cNvGrpSpPr/>
        <p:nvPr/>
      </p:nvGrpSpPr>
      <p:grpSpPr>
        <a:xfrm>
          <a:off x="0" y="0"/>
          <a:ext cx="0" cy="0"/>
          <a:chOff x="0" y="0"/>
          <a:chExt cx="0" cy="0"/>
        </a:xfrm>
      </p:grpSpPr>
      <p:sp>
        <p:nvSpPr>
          <p:cNvPr id="260" name="Google Shape;260;p43"/>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lnSpc>
                <a:spcPct val="150000"/>
              </a:lnSpc>
              <a:spcBef>
                <a:spcPts val="0"/>
              </a:spcBef>
              <a:spcAft>
                <a:spcPts val="0"/>
              </a:spcAft>
              <a:buNone/>
            </a:pPr>
            <a:r>
              <a:rPr b="1" lang="tr" sz="3000">
                <a:solidFill>
                  <a:srgbClr val="3B444F"/>
                </a:solidFill>
                <a:highlight>
                  <a:srgbClr val="FFFFFF"/>
                </a:highlight>
                <a:latin typeface="Source Sans Pro"/>
                <a:ea typeface="Source Sans Pro"/>
                <a:cs typeface="Source Sans Pro"/>
                <a:sym typeface="Source Sans Pro"/>
              </a:rPr>
              <a:t>Filipinler Biyoçeşitlilik Sıcak Noktası</a:t>
            </a:r>
            <a:endParaRPr b="1" sz="3000">
              <a:solidFill>
                <a:srgbClr val="3B444F"/>
              </a:solidFill>
              <a:highlight>
                <a:srgbClr val="FFFFFF"/>
              </a:highlight>
              <a:latin typeface="Source Sans Pro"/>
              <a:ea typeface="Source Sans Pro"/>
              <a:cs typeface="Source Sans Pro"/>
              <a:sym typeface="Source Sans Pro"/>
            </a:endParaRPr>
          </a:p>
          <a:p>
            <a:pPr indent="0" lvl="0" marL="0" rtl="0" algn="l">
              <a:spcBef>
                <a:spcPts val="400"/>
              </a:spcBef>
              <a:spcAft>
                <a:spcPts val="0"/>
              </a:spcAft>
              <a:buNone/>
            </a:pPr>
            <a:r>
              <a:t/>
            </a:r>
            <a:endParaRPr/>
          </a:p>
        </p:txBody>
      </p:sp>
      <p:sp>
        <p:nvSpPr>
          <p:cNvPr id="261" name="Google Shape;261;p43"/>
          <p:cNvSpPr txBox="1"/>
          <p:nvPr>
            <p:ph idx="1" type="body"/>
          </p:nvPr>
        </p:nvSpPr>
        <p:spPr>
          <a:xfrm>
            <a:off x="311700" y="1017725"/>
            <a:ext cx="8520600" cy="3726000"/>
          </a:xfrm>
          <a:prstGeom prst="rect">
            <a:avLst/>
          </a:prstGeom>
        </p:spPr>
        <p:txBody>
          <a:bodyPr anchorCtr="0" anchor="t" bIns="91425" lIns="91425" spcFirstLastPara="1" rIns="91425" wrap="square" tIns="91425">
            <a:noAutofit/>
          </a:bodyPr>
          <a:lstStyle/>
          <a:p>
            <a:pPr indent="-312701" lvl="0" marL="457200" rtl="0" algn="just">
              <a:lnSpc>
                <a:spcPct val="150000"/>
              </a:lnSpc>
              <a:spcBef>
                <a:spcPts val="0"/>
              </a:spcBef>
              <a:spcAft>
                <a:spcPts val="0"/>
              </a:spcAft>
              <a:buSzPts val="1324"/>
              <a:buFont typeface="Source Sans Pro"/>
              <a:buChar char="❏"/>
            </a:pPr>
            <a:r>
              <a:rPr lang="tr" sz="1324">
                <a:latin typeface="Source Sans Pro"/>
                <a:ea typeface="Source Sans Pro"/>
                <a:cs typeface="Source Sans Pro"/>
                <a:sym typeface="Source Sans Pro"/>
              </a:rPr>
              <a:t>Filipinler'i oluşturan 7,000'den fazla ada, zengin biyoçeşitliliğin gelişmesi için özel koşullar yaratır. Yaklaşık 600 kayıtlı kuş türü yerlidir ve bunların üçte birinden fazlası yalnızca Filipinler'de bulunur. Ayrıca bu biyolojik çeşitlilik, adalar arasındaki zengin ve çeşitli deniz yaşamına da uzanıyor. Buna rağmen, ormansızlaşma bir dizi türün varlığını tehdit etti. Buna ulusal sembol olan Filipin kartalı da dahildir.</a:t>
            </a:r>
            <a:endParaRPr sz="1324">
              <a:latin typeface="Source Sans Pro"/>
              <a:ea typeface="Source Sans Pro"/>
              <a:cs typeface="Source Sans Pro"/>
              <a:sym typeface="Source Sans Pro"/>
            </a:endParaRPr>
          </a:p>
          <a:p>
            <a:pPr indent="-312701" lvl="0" marL="457200" rtl="0" algn="just">
              <a:lnSpc>
                <a:spcPct val="150000"/>
              </a:lnSpc>
              <a:spcBef>
                <a:spcPts val="0"/>
              </a:spcBef>
              <a:spcAft>
                <a:spcPts val="0"/>
              </a:spcAft>
              <a:buSzPts val="1324"/>
              <a:buFont typeface="Source Sans Pro"/>
              <a:buChar char="❏"/>
            </a:pPr>
            <a:r>
              <a:rPr lang="tr" sz="1324">
                <a:latin typeface="Source Sans Pro"/>
                <a:ea typeface="Source Sans Pro"/>
                <a:cs typeface="Source Sans Pro"/>
                <a:sym typeface="Source Sans Pro"/>
              </a:rPr>
              <a:t>Mega çeşitlilik gösteren bir ülke olarak kabul edilir. Esas olarak, geniş 7,100 ada bölgesinde bulunan ekosistemler, türler ve genetik kaynaklardaki istisnai çeşitlilik nedeniyle. Filipinler'in, %52,177 veya daha fazlasının endemik olduğuna inanılan 50 tanımlanmış türe ev sahipliği yaptığı bilinmektedir. </a:t>
            </a:r>
            <a:endParaRPr sz="1324">
              <a:latin typeface="Source Sans Pro"/>
              <a:ea typeface="Source Sans Pro"/>
              <a:cs typeface="Source Sans Pro"/>
              <a:sym typeface="Source Sans Pro"/>
            </a:endParaRPr>
          </a:p>
          <a:p>
            <a:pPr indent="-312701" lvl="0" marL="457200" rtl="0" algn="just">
              <a:lnSpc>
                <a:spcPct val="150000"/>
              </a:lnSpc>
              <a:spcBef>
                <a:spcPts val="0"/>
              </a:spcBef>
              <a:spcAft>
                <a:spcPts val="0"/>
              </a:spcAft>
              <a:buSzPts val="1324"/>
              <a:buFont typeface="Source Sans Pro"/>
              <a:buChar char="❏"/>
            </a:pPr>
            <a:r>
              <a:rPr lang="tr" sz="1324">
                <a:latin typeface="Source Sans Pro"/>
                <a:ea typeface="Source Sans Pro"/>
                <a:cs typeface="Source Sans Pro"/>
                <a:sym typeface="Source Sans Pro"/>
              </a:rPr>
              <a:t>Filipinler'in birim bazında pratik olarak daha fazla biyolojik çeşitliliğe sahip olması mümkündür. Ne yazık ki, tür zenginliği, yüksek endemizm ve çeşitlilik risk altındadır ve bu da onu bir biyolojik çeşitlilik sıcak noktası olarak nitelendirmektedir. Tehditler, habitat değişikliği ve yıkıcı kaynak kullanımı, kalkınmayla ilgili faaliyetler ve insan nüfusu baskısından kaynaklanan kayıplardan kaynaklanmaktadır. Doğal kaynakların aşırı kullanımı, ormanları orijinal örtülerinden %24'e kadar endişe verici bir düzeye indirdi.</a:t>
            </a:r>
            <a:endParaRPr sz="1324">
              <a:latin typeface="Source Sans Pro"/>
              <a:ea typeface="Source Sans Pro"/>
              <a:cs typeface="Source Sans Pro"/>
              <a:sym typeface="Source Sans Pro"/>
            </a:endParaRPr>
          </a:p>
          <a:p>
            <a:pPr indent="0" lvl="0" marL="0" rtl="0" algn="l">
              <a:lnSpc>
                <a:spcPct val="95000"/>
              </a:lnSpc>
              <a:spcBef>
                <a:spcPts val="1200"/>
              </a:spcBef>
              <a:spcAft>
                <a:spcPts val="1200"/>
              </a:spcAft>
              <a:buSzPts val="275"/>
              <a:buNone/>
            </a:pPr>
            <a:r>
              <a:t/>
            </a:r>
            <a:endParaRPr sz="450"/>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5" name="Shape 265"/>
        <p:cNvGrpSpPr/>
        <p:nvPr/>
      </p:nvGrpSpPr>
      <p:grpSpPr>
        <a:xfrm>
          <a:off x="0" y="0"/>
          <a:ext cx="0" cy="0"/>
          <a:chOff x="0" y="0"/>
          <a:chExt cx="0" cy="0"/>
        </a:xfrm>
      </p:grpSpPr>
      <p:sp>
        <p:nvSpPr>
          <p:cNvPr id="266" name="Google Shape;266;p4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267" name="Google Shape;267;p4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268" name="Google Shape;268;p44"/>
          <p:cNvPicPr preferRelativeResize="0"/>
          <p:nvPr/>
        </p:nvPicPr>
        <p:blipFill>
          <a:blip r:embed="rId3">
            <a:alphaModFix/>
          </a:blip>
          <a:stretch>
            <a:fillRect/>
          </a:stretch>
        </p:blipFill>
        <p:spPr>
          <a:xfrm>
            <a:off x="0" y="0"/>
            <a:ext cx="9144000" cy="5143500"/>
          </a:xfrm>
          <a:prstGeom prst="rect">
            <a:avLst/>
          </a:prstGeom>
          <a:noFill/>
          <a:ln>
            <a:noFill/>
          </a:ln>
        </p:spPr>
      </p:pic>
      <p:sp>
        <p:nvSpPr>
          <p:cNvPr id="269" name="Google Shape;269;p44"/>
          <p:cNvSpPr txBox="1"/>
          <p:nvPr/>
        </p:nvSpPr>
        <p:spPr>
          <a:xfrm>
            <a:off x="277725" y="144425"/>
            <a:ext cx="2499600" cy="446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tr" sz="1700">
                <a:solidFill>
                  <a:schemeClr val="lt1"/>
                </a:solidFill>
                <a:latin typeface="Source Sans Pro"/>
                <a:ea typeface="Source Sans Pro"/>
                <a:cs typeface="Source Sans Pro"/>
                <a:sym typeface="Source Sans Pro"/>
              </a:rPr>
              <a:t>Filipinler</a:t>
            </a:r>
            <a:endParaRPr b="1" sz="1700">
              <a:solidFill>
                <a:schemeClr val="lt1"/>
              </a:solidFill>
              <a:latin typeface="Source Sans Pro"/>
              <a:ea typeface="Source Sans Pro"/>
              <a:cs typeface="Source Sans Pro"/>
              <a:sym typeface="Source Sans Pro"/>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3" name="Shape 273"/>
        <p:cNvGrpSpPr/>
        <p:nvPr/>
      </p:nvGrpSpPr>
      <p:grpSpPr>
        <a:xfrm>
          <a:off x="0" y="0"/>
          <a:ext cx="0" cy="0"/>
          <a:chOff x="0" y="0"/>
          <a:chExt cx="0" cy="0"/>
        </a:xfrm>
      </p:grpSpPr>
      <p:sp>
        <p:nvSpPr>
          <p:cNvPr id="274" name="Google Shape;274;p45"/>
          <p:cNvSpPr txBox="1"/>
          <p:nvPr>
            <p:ph type="title"/>
          </p:nvPr>
        </p:nvSpPr>
        <p:spPr>
          <a:xfrm>
            <a:off x="311700" y="288825"/>
            <a:ext cx="8520600" cy="729000"/>
          </a:xfrm>
          <a:prstGeom prst="rect">
            <a:avLst/>
          </a:prstGeom>
        </p:spPr>
        <p:txBody>
          <a:bodyPr anchorCtr="0" anchor="t" bIns="91425" lIns="91425" spcFirstLastPara="1" rIns="91425" wrap="square" tIns="91425">
            <a:normAutofit fontScale="90000"/>
          </a:bodyPr>
          <a:lstStyle/>
          <a:p>
            <a:pPr indent="0" lvl="0" marL="0" rtl="0" algn="l">
              <a:lnSpc>
                <a:spcPct val="150000"/>
              </a:lnSpc>
              <a:spcBef>
                <a:spcPts val="0"/>
              </a:spcBef>
              <a:spcAft>
                <a:spcPts val="0"/>
              </a:spcAft>
              <a:buNone/>
            </a:pPr>
            <a:r>
              <a:rPr b="1" lang="tr" sz="3000">
                <a:solidFill>
                  <a:srgbClr val="3B444F"/>
                </a:solidFill>
                <a:highlight>
                  <a:srgbClr val="FFFFFF"/>
                </a:highlight>
                <a:latin typeface="Source Sans Pro"/>
                <a:ea typeface="Source Sans Pro"/>
                <a:cs typeface="Source Sans Pro"/>
                <a:sym typeface="Source Sans Pro"/>
              </a:rPr>
              <a:t>Afrika Boynuzu: Etiyopya, Eritre, Cibuti ve Somali</a:t>
            </a:r>
            <a:endParaRPr b="1" sz="3000">
              <a:solidFill>
                <a:srgbClr val="3B444F"/>
              </a:solidFill>
              <a:highlight>
                <a:srgbClr val="FFFFFF"/>
              </a:highlight>
              <a:latin typeface="Source Sans Pro"/>
              <a:ea typeface="Source Sans Pro"/>
              <a:cs typeface="Source Sans Pro"/>
              <a:sym typeface="Source Sans Pro"/>
            </a:endParaRPr>
          </a:p>
          <a:p>
            <a:pPr indent="0" lvl="0" marL="0" rtl="0" algn="l">
              <a:spcBef>
                <a:spcPts val="400"/>
              </a:spcBef>
              <a:spcAft>
                <a:spcPts val="0"/>
              </a:spcAft>
              <a:buNone/>
            </a:pPr>
            <a:r>
              <a:t/>
            </a:r>
            <a:endParaRPr/>
          </a:p>
        </p:txBody>
      </p:sp>
      <p:sp>
        <p:nvSpPr>
          <p:cNvPr id="275" name="Google Shape;275;p45"/>
          <p:cNvSpPr txBox="1"/>
          <p:nvPr>
            <p:ph idx="1" type="body"/>
          </p:nvPr>
        </p:nvSpPr>
        <p:spPr>
          <a:xfrm>
            <a:off x="311700" y="844300"/>
            <a:ext cx="8520600" cy="4065900"/>
          </a:xfrm>
          <a:prstGeom prst="rect">
            <a:avLst/>
          </a:prstGeom>
        </p:spPr>
        <p:txBody>
          <a:bodyPr anchorCtr="0" anchor="t" bIns="91425" lIns="91425" spcFirstLastPara="1" rIns="91425" wrap="square" tIns="91425">
            <a:normAutofit fontScale="25000" lnSpcReduction="20000"/>
          </a:bodyPr>
          <a:lstStyle/>
          <a:p>
            <a:pPr indent="-304250" lvl="0" marL="457200" rtl="0" algn="just">
              <a:lnSpc>
                <a:spcPct val="170000"/>
              </a:lnSpc>
              <a:spcBef>
                <a:spcPts val="0"/>
              </a:spcBef>
              <a:spcAft>
                <a:spcPts val="0"/>
              </a:spcAft>
              <a:buSzPct val="100000"/>
              <a:buFont typeface="Source Sans Pro"/>
              <a:buChar char="❏"/>
            </a:pPr>
            <a:r>
              <a:rPr lang="tr" sz="4765">
                <a:latin typeface="Source Sans Pro"/>
                <a:ea typeface="Source Sans Pro"/>
                <a:cs typeface="Source Sans Pro"/>
                <a:sym typeface="Source Sans Pro"/>
              </a:rPr>
              <a:t>Afrika Boynuzu, Arap yarımadasını saran çıkıntılı kıta kütlesidir. Etiyopya, Eritre, Cibuti ve Somali'den oluşur. Esas olarak, bu bölge şu anda artan çölleşme ile karşı karşıya. Ek olarak, özellikle Etiyopya Kilisesi tarafından orman alanını koruma çabaları, kalan biyolojik çeşitliliğin korunmasında kilit bir rol oynamıştır. Aynı zorluklar, bu bölgedeki gıda güvensizliği tehdidini de yoğunlaştırıyor. </a:t>
            </a:r>
            <a:endParaRPr sz="4765">
              <a:latin typeface="Source Sans Pro"/>
              <a:ea typeface="Source Sans Pro"/>
              <a:cs typeface="Source Sans Pro"/>
              <a:sym typeface="Source Sans Pro"/>
            </a:endParaRPr>
          </a:p>
          <a:p>
            <a:pPr indent="-304250" lvl="0" marL="457200" rtl="0" algn="just">
              <a:lnSpc>
                <a:spcPct val="170000"/>
              </a:lnSpc>
              <a:spcBef>
                <a:spcPts val="0"/>
              </a:spcBef>
              <a:spcAft>
                <a:spcPts val="0"/>
              </a:spcAft>
              <a:buSzPct val="100000"/>
              <a:buFont typeface="Source Sans Pro"/>
              <a:buChar char="❏"/>
            </a:pPr>
            <a:r>
              <a:rPr lang="tr" sz="4765">
                <a:latin typeface="Source Sans Pro"/>
                <a:ea typeface="Source Sans Pro"/>
                <a:cs typeface="Source Sans Pro"/>
                <a:sym typeface="Source Sans Pro"/>
              </a:rPr>
              <a:t>Afrika Boynuzu Biyoçeşitlilik Sıcak Noktası, Etiyopya Dağlık Bölgesi'nin doğusundaki kurak Boynuz üzerinde odaklandı. Aynı zamanda Etiyopya Yaylalarını iki ana bloğa ayıran Rift Vadisi'ni de kapsıyor. Esas olarak, kuzeydoğu Kenya'nın kurak çalılıklarına ve Arap Yarımadası'nın güney kıyı bölgelerine denir. Siyasi olarak bu, Somali'nin çoğunu, tüm Cibuti'yi, Etiyopya'nın bazı kısımlarını, Eritre, Kenya, Yemen ve Umman'ı ve uzak kuzeydoğu Sudan'ın küçük bir parçasını içerir. </a:t>
            </a:r>
            <a:endParaRPr sz="4765">
              <a:latin typeface="Source Sans Pro"/>
              <a:ea typeface="Source Sans Pro"/>
              <a:cs typeface="Source Sans Pro"/>
              <a:sym typeface="Source Sans Pro"/>
            </a:endParaRPr>
          </a:p>
          <a:p>
            <a:pPr indent="-304250" lvl="0" marL="457200" rtl="0" algn="just">
              <a:lnSpc>
                <a:spcPct val="170000"/>
              </a:lnSpc>
              <a:spcBef>
                <a:spcPts val="0"/>
              </a:spcBef>
              <a:spcAft>
                <a:spcPts val="0"/>
              </a:spcAft>
              <a:buSzPct val="100000"/>
              <a:buFont typeface="Source Sans Pro"/>
              <a:buChar char="❏"/>
            </a:pPr>
            <a:r>
              <a:rPr lang="tr" sz="4765">
                <a:latin typeface="Source Sans Pro"/>
                <a:ea typeface="Source Sans Pro"/>
                <a:cs typeface="Source Sans Pro"/>
                <a:sym typeface="Source Sans Pro"/>
              </a:rPr>
              <a:t>Ayrıca, kuzeydoğu Somali kıyılarındaki Sokotra Takımadaları ve Kızıldeniz'deki birkaç yüz küçük ada da sıcak noktaya dahil edilmiştir. Tamamen kurak olan sadece iki sıcak noktadan biri olan bölge, bir dizi endemik ve tehdit altındaki antilopa ev sahipliği yapıyor - savunmasız dibatag (</a:t>
            </a:r>
            <a:r>
              <a:rPr i="1" lang="tr" sz="4765">
                <a:latin typeface="Source Sans Pro"/>
                <a:ea typeface="Source Sans Pro"/>
                <a:cs typeface="Source Sans Pro"/>
                <a:sym typeface="Source Sans Pro"/>
              </a:rPr>
              <a:t>Ammodorcas clarkei</a:t>
            </a:r>
            <a:r>
              <a:rPr lang="tr" sz="4765">
                <a:latin typeface="Source Sans Pro"/>
                <a:ea typeface="Source Sans Pro"/>
                <a:cs typeface="Source Sans Pro"/>
                <a:sym typeface="Source Sans Pro"/>
              </a:rPr>
              <a:t>) ve nesli tükenmekte olan Speke'nin ceylanı (</a:t>
            </a:r>
            <a:r>
              <a:rPr i="1" lang="tr" sz="4765">
                <a:latin typeface="Source Sans Pro"/>
                <a:ea typeface="Source Sans Pro"/>
                <a:cs typeface="Source Sans Pro"/>
                <a:sym typeface="Source Sans Pro"/>
              </a:rPr>
              <a:t>gazella spekei</a:t>
            </a:r>
            <a:r>
              <a:rPr lang="tr" sz="4765">
                <a:latin typeface="Source Sans Pro"/>
                <a:ea typeface="Source Sans Pro"/>
                <a:cs typeface="Source Sans Pro"/>
                <a:sym typeface="Source Sans Pro"/>
              </a:rPr>
              <a:t>) aralarında.Burada bulunan diğer ayırt edici endemikler, kritik derecede nesli tükenmekte olan Somali yaban kıçını içerir (</a:t>
            </a:r>
            <a:r>
              <a:rPr i="1" lang="tr" sz="4765">
                <a:latin typeface="Source Sans Pro"/>
                <a:ea typeface="Source Sans Pro"/>
                <a:cs typeface="Source Sans Pro"/>
                <a:sym typeface="Source Sans Pro"/>
              </a:rPr>
              <a:t>Equus africanus somaliensis</a:t>
            </a:r>
            <a:r>
              <a:rPr lang="tr" sz="4765">
                <a:latin typeface="Source Sans Pro"/>
                <a:ea typeface="Source Sans Pro"/>
                <a:cs typeface="Source Sans Pro"/>
                <a:sym typeface="Source Sans Pro"/>
              </a:rPr>
              <a:t>) ve hamadryas babunu (</a:t>
            </a:r>
            <a:r>
              <a:rPr i="1" lang="tr" sz="4765">
                <a:latin typeface="Source Sans Pro"/>
                <a:ea typeface="Source Sans Pro"/>
                <a:cs typeface="Source Sans Pro"/>
                <a:sym typeface="Source Sans Pro"/>
              </a:rPr>
              <a:t>Papio hamadryası</a:t>
            </a:r>
            <a:r>
              <a:rPr lang="tr" sz="4765">
                <a:latin typeface="Source Sans Pro"/>
                <a:ea typeface="Source Sans Pro"/>
                <a:cs typeface="Source Sans Pro"/>
                <a:sym typeface="Source Sans Pro"/>
              </a:rPr>
              <a:t>). </a:t>
            </a:r>
            <a:r>
              <a:rPr b="1" lang="tr" sz="4765">
                <a:latin typeface="Source Sans Pro"/>
                <a:ea typeface="Source Sans Pro"/>
                <a:cs typeface="Source Sans Pro"/>
                <a:sym typeface="Source Sans Pro"/>
              </a:rPr>
              <a:t>Afrika Boynuzu ayrıca kıtadaki diğer tüm bölgelerden daha fazla endemik sürüngen barındırır.</a:t>
            </a:r>
            <a:endParaRPr b="1" sz="4765">
              <a:latin typeface="Source Sans Pro"/>
              <a:ea typeface="Source Sans Pro"/>
              <a:cs typeface="Source Sans Pro"/>
              <a:sym typeface="Source Sans Pro"/>
            </a:endParaRPr>
          </a:p>
          <a:p>
            <a:pPr indent="0" lvl="0" marL="0" rtl="0" algn="l">
              <a:spcBef>
                <a:spcPts val="1200"/>
              </a:spcBef>
              <a:spcAft>
                <a:spcPts val="1200"/>
              </a:spcAft>
              <a:buNone/>
            </a:pPr>
            <a:r>
              <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9" name="Shape 279"/>
        <p:cNvGrpSpPr/>
        <p:nvPr/>
      </p:nvGrpSpPr>
      <p:grpSpPr>
        <a:xfrm>
          <a:off x="0" y="0"/>
          <a:ext cx="0" cy="0"/>
          <a:chOff x="0" y="0"/>
          <a:chExt cx="0" cy="0"/>
        </a:xfrm>
      </p:grpSpPr>
      <p:sp>
        <p:nvSpPr>
          <p:cNvPr id="280" name="Google Shape;280;p4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281" name="Google Shape;281;p46"/>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282" name="Google Shape;282;p46"/>
          <p:cNvPicPr preferRelativeResize="0"/>
          <p:nvPr/>
        </p:nvPicPr>
        <p:blipFill>
          <a:blip r:embed="rId3">
            <a:alphaModFix/>
          </a:blip>
          <a:stretch>
            <a:fillRect/>
          </a:stretch>
        </p:blipFill>
        <p:spPr>
          <a:xfrm>
            <a:off x="0" y="0"/>
            <a:ext cx="9144000" cy="5143500"/>
          </a:xfrm>
          <a:prstGeom prst="rect">
            <a:avLst/>
          </a:prstGeom>
          <a:noFill/>
          <a:ln>
            <a:noFill/>
          </a:ln>
        </p:spPr>
      </p:pic>
      <p:sp>
        <p:nvSpPr>
          <p:cNvPr id="283" name="Google Shape;283;p46"/>
          <p:cNvSpPr txBox="1"/>
          <p:nvPr/>
        </p:nvSpPr>
        <p:spPr>
          <a:xfrm>
            <a:off x="122200" y="122200"/>
            <a:ext cx="2499600" cy="415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tr" sz="1500">
                <a:latin typeface="Source Sans Pro"/>
                <a:ea typeface="Source Sans Pro"/>
                <a:cs typeface="Source Sans Pro"/>
                <a:sym typeface="Source Sans Pro"/>
              </a:rPr>
              <a:t>Afrika Boynuzu</a:t>
            </a:r>
            <a:endParaRPr b="1" sz="1500">
              <a:latin typeface="Source Sans Pro"/>
              <a:ea typeface="Source Sans Pro"/>
              <a:cs typeface="Source Sans Pro"/>
              <a:sym typeface="Source Sans Pro"/>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7" name="Shape 287"/>
        <p:cNvGrpSpPr/>
        <p:nvPr/>
      </p:nvGrpSpPr>
      <p:grpSpPr>
        <a:xfrm>
          <a:off x="0" y="0"/>
          <a:ext cx="0" cy="0"/>
          <a:chOff x="0" y="0"/>
          <a:chExt cx="0" cy="0"/>
        </a:xfrm>
      </p:grpSpPr>
      <p:sp>
        <p:nvSpPr>
          <p:cNvPr id="288" name="Google Shape;288;p47"/>
          <p:cNvSpPr txBox="1"/>
          <p:nvPr>
            <p:ph type="title"/>
          </p:nvPr>
        </p:nvSpPr>
        <p:spPr>
          <a:xfrm>
            <a:off x="311700" y="255500"/>
            <a:ext cx="8520600" cy="588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b="1" lang="tr" sz="2720">
                <a:latin typeface="Source Sans Pro"/>
                <a:ea typeface="Source Sans Pro"/>
                <a:cs typeface="Source Sans Pro"/>
                <a:sym typeface="Source Sans Pro"/>
              </a:rPr>
              <a:t>Madagaskar</a:t>
            </a:r>
            <a:endParaRPr b="1" sz="2720">
              <a:latin typeface="Source Sans Pro"/>
              <a:ea typeface="Source Sans Pro"/>
              <a:cs typeface="Source Sans Pro"/>
              <a:sym typeface="Source Sans Pro"/>
            </a:endParaRPr>
          </a:p>
        </p:txBody>
      </p:sp>
      <p:sp>
        <p:nvSpPr>
          <p:cNvPr id="289" name="Google Shape;289;p47"/>
          <p:cNvSpPr txBox="1"/>
          <p:nvPr>
            <p:ph idx="1" type="body"/>
          </p:nvPr>
        </p:nvSpPr>
        <p:spPr>
          <a:xfrm>
            <a:off x="311700" y="788750"/>
            <a:ext cx="8520600" cy="4088100"/>
          </a:xfrm>
          <a:prstGeom prst="rect">
            <a:avLst/>
          </a:prstGeom>
        </p:spPr>
        <p:txBody>
          <a:bodyPr anchorCtr="0" anchor="t" bIns="91425" lIns="91425" spcFirstLastPara="1" rIns="91425" wrap="square" tIns="91425">
            <a:normAutofit fontScale="25000" lnSpcReduction="20000"/>
          </a:bodyPr>
          <a:lstStyle/>
          <a:p>
            <a:pPr indent="-306005" lvl="0" marL="457200" rtl="0" algn="just">
              <a:lnSpc>
                <a:spcPct val="170000"/>
              </a:lnSpc>
              <a:spcBef>
                <a:spcPts val="0"/>
              </a:spcBef>
              <a:spcAft>
                <a:spcPts val="0"/>
              </a:spcAft>
              <a:buSzPct val="100000"/>
              <a:buFont typeface="Source Sans Pro"/>
              <a:buChar char="❏"/>
            </a:pPr>
            <a:r>
              <a:rPr lang="tr" sz="4875">
                <a:uFill>
                  <a:noFill/>
                </a:uFill>
                <a:latin typeface="Source Sans Pro"/>
                <a:ea typeface="Source Sans Pro"/>
                <a:cs typeface="Source Sans Pro"/>
                <a:sym typeface="Source Sans Pro"/>
                <a:hlinkClick r:id="rId3"/>
              </a:rPr>
              <a:t>Madagaskar, bazı farklı etli ormanlık alanlara ve çok çeşitli benzersiz hayvan türlerine ev sahipliği yapar.</a:t>
            </a:r>
            <a:r>
              <a:rPr lang="tr" sz="4875">
                <a:latin typeface="Source Sans Pro"/>
                <a:ea typeface="Source Sans Pro"/>
                <a:cs typeface="Source Sans Pro"/>
                <a:sym typeface="Source Sans Pro"/>
              </a:rPr>
              <a:t> kıyılarındaki göreceli izolasyonu </a:t>
            </a:r>
            <a:r>
              <a:rPr lang="tr" sz="4875">
                <a:uFill>
                  <a:noFill/>
                </a:uFill>
                <a:latin typeface="Source Sans Pro"/>
                <a:ea typeface="Source Sans Pro"/>
                <a:cs typeface="Source Sans Pro"/>
                <a:sym typeface="Source Sans Pro"/>
                <a:hlinkClick r:id="rId4"/>
              </a:rPr>
              <a:t>Afrika benzersiz yaratır</a:t>
            </a:r>
            <a:r>
              <a:rPr lang="tr" sz="4875">
                <a:latin typeface="Source Sans Pro"/>
                <a:ea typeface="Source Sans Pro"/>
                <a:cs typeface="Source Sans Pro"/>
                <a:sym typeface="Source Sans Pro"/>
              </a:rPr>
              <a:t> Birçoğu tehdit altında olsa da, çeşitli türlerin gelişmesi için koşullar. Esas olarak, azalan yağış, yerel bitki yaşamına yönelik en büyük tehditlerden biri olmuştur. Aynı güvenlik açıkları Hint Okyanusu'ndaki komşu adalara kadar uzanıyor. </a:t>
            </a:r>
            <a:endParaRPr sz="4875">
              <a:latin typeface="Source Sans Pro"/>
              <a:ea typeface="Source Sans Pro"/>
              <a:cs typeface="Source Sans Pro"/>
              <a:sym typeface="Source Sans Pro"/>
            </a:endParaRPr>
          </a:p>
          <a:p>
            <a:pPr indent="-306005" lvl="0" marL="457200" rtl="0" algn="just">
              <a:lnSpc>
                <a:spcPct val="170000"/>
              </a:lnSpc>
              <a:spcBef>
                <a:spcPts val="0"/>
              </a:spcBef>
              <a:spcAft>
                <a:spcPts val="0"/>
              </a:spcAft>
              <a:buSzPct val="100000"/>
              <a:buFont typeface="Source Sans Pro"/>
              <a:buChar char="❏"/>
            </a:pPr>
            <a:r>
              <a:rPr lang="tr" sz="4875">
                <a:latin typeface="Source Sans Pro"/>
                <a:ea typeface="Source Sans Pro"/>
                <a:cs typeface="Source Sans Pro"/>
                <a:sym typeface="Source Sans Pro"/>
              </a:rPr>
              <a:t>Madagaskar, dünyanın geri kalanından izole olması nedeniyle, muazzam biyolojik çeşitliliğe ve yüksek endemik tür oranlarına sahiptir. Şaşırtıcı bir şekilde, Madagaskar'da 200,000'den fazla bilinen tür bulunur; yüzde 80'den fazlası başka hiçbir yerde yok. Esas olarak adaya özgü 100'den fazla lemur türü, 300'den fazla kurbağa türü ve 33 tür tenrek, minyatür kirpi benzeri hayvanlardır. Ancak, gezegendeki en tehdit altındaki ekosistemlerden biridir. </a:t>
            </a:r>
            <a:endParaRPr sz="4875">
              <a:latin typeface="Source Sans Pro"/>
              <a:ea typeface="Source Sans Pro"/>
              <a:cs typeface="Source Sans Pro"/>
              <a:sym typeface="Source Sans Pro"/>
            </a:endParaRPr>
          </a:p>
          <a:p>
            <a:pPr indent="-306005" lvl="0" marL="457200" rtl="0" algn="just">
              <a:lnSpc>
                <a:spcPct val="170000"/>
              </a:lnSpc>
              <a:spcBef>
                <a:spcPts val="0"/>
              </a:spcBef>
              <a:spcAft>
                <a:spcPts val="0"/>
              </a:spcAft>
              <a:buSzPct val="100000"/>
              <a:buFont typeface="Source Sans Pro"/>
              <a:buChar char="❏"/>
            </a:pPr>
            <a:r>
              <a:rPr lang="tr" sz="4875">
                <a:latin typeface="Source Sans Pro"/>
                <a:ea typeface="Source Sans Pro"/>
                <a:cs typeface="Source Sans Pro"/>
                <a:sym typeface="Source Sans Pro"/>
              </a:rPr>
              <a:t>Ormanların yüzde 80'inden fazlası - yarısı 1950'lerin sonundan beri - bir dizi büyük, karizmatik türle birlikte yok oldu. Madagaskar, kara kütlesinin önemli bir bölümünde çevresel bozulmaya maruz kaldı. Ayrıca, bir zamanlar adanın doğu üçte birini kaplayan ormanlar şimdi bozulmuş, parçalanmış ve çalılıklara dönüştürülmüştür. Ek olarak, güneydeki dikenli ormanlar, geçimlik odun kömürü üretimi için Yerli bitki örtüsü kesilip yakıldığı için hızla “kaktüs çalılıklarına” dönüşüyor. Yukarıdan bakıldığında, Madagaskar'ın nehirleri, orta yaylalardan toprak aşındığı için ülkeyi kan kaybediyormuş gibi görünüyor. Belirgin bir şekilde, her yıl ülkenin üçte biri yanıyor ve kalan ormanlarının yüzde 1'i tesviye ediliyor.</a:t>
            </a:r>
            <a:endParaRPr sz="4875">
              <a:latin typeface="Source Sans Pro"/>
              <a:ea typeface="Source Sans Pro"/>
              <a:cs typeface="Source Sans Pro"/>
              <a:sym typeface="Source Sans Pro"/>
            </a:endParaRPr>
          </a:p>
          <a:p>
            <a:pPr indent="0" lvl="0" marL="0" rtl="0" algn="l">
              <a:spcBef>
                <a:spcPts val="1200"/>
              </a:spcBef>
              <a:spcAft>
                <a:spcPts val="1200"/>
              </a:spcAft>
              <a:buNone/>
            </a:pPr>
            <a:r>
              <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3" name="Shape 293"/>
        <p:cNvGrpSpPr/>
        <p:nvPr/>
      </p:nvGrpSpPr>
      <p:grpSpPr>
        <a:xfrm>
          <a:off x="0" y="0"/>
          <a:ext cx="0" cy="0"/>
          <a:chOff x="0" y="0"/>
          <a:chExt cx="0" cy="0"/>
        </a:xfrm>
      </p:grpSpPr>
      <p:sp>
        <p:nvSpPr>
          <p:cNvPr id="294" name="Google Shape;294;p4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295" name="Google Shape;295;p48"/>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296" name="Google Shape;296;p48"/>
          <p:cNvPicPr preferRelativeResize="0"/>
          <p:nvPr/>
        </p:nvPicPr>
        <p:blipFill>
          <a:blip r:embed="rId3">
            <a:alphaModFix/>
          </a:blip>
          <a:stretch>
            <a:fillRect/>
          </a:stretch>
        </p:blipFill>
        <p:spPr>
          <a:xfrm>
            <a:off x="13800" y="9525"/>
            <a:ext cx="9144000" cy="5143500"/>
          </a:xfrm>
          <a:prstGeom prst="rect">
            <a:avLst/>
          </a:prstGeom>
          <a:noFill/>
          <a:ln>
            <a:noFill/>
          </a:ln>
        </p:spPr>
      </p:pic>
      <p:sp>
        <p:nvSpPr>
          <p:cNvPr id="297" name="Google Shape;297;p48"/>
          <p:cNvSpPr txBox="1"/>
          <p:nvPr/>
        </p:nvSpPr>
        <p:spPr>
          <a:xfrm>
            <a:off x="155525" y="133300"/>
            <a:ext cx="2133000" cy="446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tr" sz="1700">
                <a:latin typeface="Source Sans Pro"/>
                <a:ea typeface="Source Sans Pro"/>
                <a:cs typeface="Source Sans Pro"/>
                <a:sym typeface="Source Sans Pro"/>
              </a:rPr>
              <a:t>Madagaskar</a:t>
            </a:r>
            <a:endParaRPr b="1" sz="1700">
              <a:latin typeface="Source Sans Pro"/>
              <a:ea typeface="Source Sans Pro"/>
              <a:cs typeface="Source Sans Pro"/>
              <a:sym typeface="Source Sans Pro"/>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1" name="Shape 301"/>
        <p:cNvGrpSpPr/>
        <p:nvPr/>
      </p:nvGrpSpPr>
      <p:grpSpPr>
        <a:xfrm>
          <a:off x="0" y="0"/>
          <a:ext cx="0" cy="0"/>
          <a:chOff x="0" y="0"/>
          <a:chExt cx="0" cy="0"/>
        </a:xfrm>
      </p:grpSpPr>
      <p:sp>
        <p:nvSpPr>
          <p:cNvPr id="302" name="Google Shape;302;p49"/>
          <p:cNvSpPr txBox="1"/>
          <p:nvPr>
            <p:ph type="title"/>
          </p:nvPr>
        </p:nvSpPr>
        <p:spPr>
          <a:xfrm>
            <a:off x="311700" y="355500"/>
            <a:ext cx="8520600" cy="662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b="1" lang="tr" sz="2720">
                <a:latin typeface="Source Sans Pro"/>
                <a:ea typeface="Source Sans Pro"/>
                <a:cs typeface="Source Sans Pro"/>
                <a:sym typeface="Source Sans Pro"/>
              </a:rPr>
              <a:t>Kaliforniya Sahili</a:t>
            </a:r>
            <a:endParaRPr b="1" sz="2720">
              <a:latin typeface="Source Sans Pro"/>
              <a:ea typeface="Source Sans Pro"/>
              <a:cs typeface="Source Sans Pro"/>
              <a:sym typeface="Source Sans Pro"/>
            </a:endParaRPr>
          </a:p>
        </p:txBody>
      </p:sp>
      <p:sp>
        <p:nvSpPr>
          <p:cNvPr id="303" name="Google Shape;303;p49"/>
          <p:cNvSpPr txBox="1"/>
          <p:nvPr>
            <p:ph idx="1" type="body"/>
          </p:nvPr>
        </p:nvSpPr>
        <p:spPr>
          <a:xfrm>
            <a:off x="311700" y="899825"/>
            <a:ext cx="8520600" cy="3669000"/>
          </a:xfrm>
          <a:prstGeom prst="rect">
            <a:avLst/>
          </a:prstGeom>
        </p:spPr>
        <p:txBody>
          <a:bodyPr anchorCtr="0" anchor="t" bIns="91425" lIns="91425" spcFirstLastPara="1" rIns="91425" wrap="square" tIns="91425">
            <a:normAutofit fontScale="25000" lnSpcReduction="20000"/>
          </a:bodyPr>
          <a:lstStyle/>
          <a:p>
            <a:pPr indent="-316043" lvl="0" marL="457200" rtl="0" algn="just">
              <a:lnSpc>
                <a:spcPct val="170000"/>
              </a:lnSpc>
              <a:spcBef>
                <a:spcPts val="0"/>
              </a:spcBef>
              <a:spcAft>
                <a:spcPts val="0"/>
              </a:spcAft>
              <a:buSzPct val="100000"/>
              <a:buFont typeface="Source Sans Pro"/>
              <a:buChar char="❏"/>
            </a:pPr>
            <a:r>
              <a:rPr lang="tr" sz="5508">
                <a:uFill>
                  <a:noFill/>
                </a:uFill>
                <a:latin typeface="Source Sans Pro"/>
                <a:ea typeface="Source Sans Pro"/>
                <a:cs typeface="Source Sans Pro"/>
                <a:sym typeface="Source Sans Pro"/>
                <a:hlinkClick r:id="rId3"/>
              </a:rPr>
              <a:t>Kaliforniya Sahili</a:t>
            </a:r>
            <a:r>
              <a:rPr lang="tr" sz="5508">
                <a:latin typeface="Source Sans Pro"/>
                <a:ea typeface="Source Sans Pro"/>
                <a:cs typeface="Source Sans Pro"/>
                <a:sym typeface="Source Sans Pro"/>
              </a:rPr>
              <a:t> toplam bitki ve kuş türlerinin en büyük sayılarından bazılarına ev sahipliği yapar. Bu sıcak nokta, Baja California'nın kuzey noktasından, tüm California kıyılarına kadar uzanır ve kuzeye doğru hareket ettikçe, biraz güneydoğu Oregon da dahil olmak üzere genişler. Çoğunlukla, sevilen ağaç türleri arasında dev sekoya ve sekoya bulunur. Kıyı bitki toplulukları, her yerde bulunan sisin benzersiz koşulları altında gelişir. Kaliforniya'nın ekolojik adalarının çoğuna eyaletin çok aktif jeolojisi neden olur. </a:t>
            </a:r>
            <a:endParaRPr sz="5508">
              <a:latin typeface="Source Sans Pro"/>
              <a:ea typeface="Source Sans Pro"/>
              <a:cs typeface="Source Sans Pro"/>
              <a:sym typeface="Source Sans Pro"/>
            </a:endParaRPr>
          </a:p>
          <a:p>
            <a:pPr indent="-316043" lvl="0" marL="457200" rtl="0" algn="just">
              <a:lnSpc>
                <a:spcPct val="170000"/>
              </a:lnSpc>
              <a:spcBef>
                <a:spcPts val="0"/>
              </a:spcBef>
              <a:spcAft>
                <a:spcPts val="0"/>
              </a:spcAft>
              <a:buSzPct val="100000"/>
              <a:buFont typeface="Source Sans Pro"/>
              <a:buChar char="❏"/>
            </a:pPr>
            <a:r>
              <a:rPr lang="tr" sz="5508">
                <a:latin typeface="Source Sans Pro"/>
                <a:ea typeface="Source Sans Pro"/>
                <a:cs typeface="Source Sans Pro"/>
                <a:sym typeface="Source Sans Pro"/>
              </a:rPr>
              <a:t>Ayrıca, yalnızca şiddetli tektonik plaka çarpışmalarının olduğu yerlerde açığa çıkan bir manto kayası olan serpantin ve kireçtaşının yüzeyleri, benzersiz topraklara sahip izole alanlar sağlar. Ek olarak, suyun ilkbahar havuzları oluşturmak üzere biriktiği jeomorfik havzalar, Kaliforniya ekolojik adasının bir diğer önemli türüdür. Güney Kaliforniya açıklarındaki Kanal Adalarında, ada çalı alakargası (</a:t>
            </a:r>
            <a:r>
              <a:rPr i="1" lang="tr" sz="5508">
                <a:latin typeface="Source Sans Pro"/>
                <a:ea typeface="Source Sans Pro"/>
                <a:cs typeface="Source Sans Pro"/>
                <a:sym typeface="Source Sans Pro"/>
              </a:rPr>
              <a:t>Aphelocoma insularis</a:t>
            </a:r>
            <a:r>
              <a:rPr lang="tr" sz="5508">
                <a:latin typeface="Source Sans Pro"/>
                <a:ea typeface="Source Sans Pro"/>
                <a:cs typeface="Source Sans Pro"/>
                <a:sym typeface="Source Sans Pro"/>
              </a:rPr>
              <a:t>), ada tilkisi (</a:t>
            </a:r>
            <a:r>
              <a:rPr i="1" lang="tr" sz="5508">
                <a:latin typeface="Source Sans Pro"/>
                <a:ea typeface="Source Sans Pro"/>
                <a:cs typeface="Source Sans Pro"/>
                <a:sym typeface="Source Sans Pro"/>
              </a:rPr>
              <a:t>Urocyon littoralis</a:t>
            </a:r>
            <a:r>
              <a:rPr lang="tr" sz="5508">
                <a:latin typeface="Source Sans Pro"/>
                <a:ea typeface="Source Sans Pro"/>
                <a:cs typeface="Source Sans Pro"/>
                <a:sym typeface="Source Sans Pro"/>
              </a:rPr>
              <a:t>) ve ada demir ağacı ağaçları (</a:t>
            </a:r>
            <a:r>
              <a:rPr i="1" lang="tr" sz="5508">
                <a:latin typeface="Source Sans Pro"/>
                <a:ea typeface="Source Sans Pro"/>
                <a:cs typeface="Source Sans Pro"/>
                <a:sym typeface="Source Sans Pro"/>
              </a:rPr>
              <a:t>Lyonothamnus floribundus</a:t>
            </a:r>
            <a:r>
              <a:rPr lang="tr" sz="5508">
                <a:latin typeface="Source Sans Pro"/>
                <a:ea typeface="Source Sans Pro"/>
                <a:cs typeface="Source Sans Pro"/>
                <a:sym typeface="Source Sans Pro"/>
              </a:rPr>
              <a:t>) gibi birçok endemik tür bulunur. Kaliforniya en kalabalık ve aynı zamanda en biyolojik çeşitliliğe sahip eyalet olduğundan, koruma zorlukları çok büyüktür.</a:t>
            </a:r>
            <a:endParaRPr sz="5508">
              <a:latin typeface="Source Sans Pro"/>
              <a:ea typeface="Source Sans Pro"/>
              <a:cs typeface="Source Sans Pro"/>
              <a:sym typeface="Source Sans Pro"/>
            </a:endParaRPr>
          </a:p>
          <a:p>
            <a:pPr indent="0" lvl="0" marL="0" rtl="0" algn="l">
              <a:spcBef>
                <a:spcPts val="1200"/>
              </a:spcBef>
              <a:spcAft>
                <a:spcPts val="1200"/>
              </a:spcAft>
              <a:buNone/>
            </a:pPr>
            <a:r>
              <a:t/>
            </a:r>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7" name="Shape 307"/>
        <p:cNvGrpSpPr/>
        <p:nvPr/>
      </p:nvGrpSpPr>
      <p:grpSpPr>
        <a:xfrm>
          <a:off x="0" y="0"/>
          <a:ext cx="0" cy="0"/>
          <a:chOff x="0" y="0"/>
          <a:chExt cx="0" cy="0"/>
        </a:xfrm>
      </p:grpSpPr>
      <p:sp>
        <p:nvSpPr>
          <p:cNvPr id="308" name="Google Shape;308;p50"/>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309" name="Google Shape;309;p50"/>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310" name="Google Shape;310;p50"/>
          <p:cNvPicPr preferRelativeResize="0"/>
          <p:nvPr/>
        </p:nvPicPr>
        <p:blipFill>
          <a:blip r:embed="rId3">
            <a:alphaModFix/>
          </a:blip>
          <a:stretch>
            <a:fillRect/>
          </a:stretch>
        </p:blipFill>
        <p:spPr>
          <a:xfrm>
            <a:off x="0" y="0"/>
            <a:ext cx="9144000" cy="5143500"/>
          </a:xfrm>
          <a:prstGeom prst="rect">
            <a:avLst/>
          </a:prstGeom>
          <a:noFill/>
          <a:ln>
            <a:noFill/>
          </a:ln>
        </p:spPr>
      </p:pic>
      <p:sp>
        <p:nvSpPr>
          <p:cNvPr id="311" name="Google Shape;311;p50"/>
          <p:cNvSpPr txBox="1"/>
          <p:nvPr/>
        </p:nvSpPr>
        <p:spPr>
          <a:xfrm>
            <a:off x="166625" y="133300"/>
            <a:ext cx="2544000" cy="446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tr" sz="1700">
                <a:solidFill>
                  <a:schemeClr val="dk1"/>
                </a:solidFill>
                <a:latin typeface="Source Sans Pro"/>
                <a:ea typeface="Source Sans Pro"/>
                <a:cs typeface="Source Sans Pro"/>
                <a:sym typeface="Source Sans Pro"/>
              </a:rPr>
              <a:t>Kaliforniya Sahili</a:t>
            </a:r>
            <a:endParaRPr b="1" sz="1700">
              <a:solidFill>
                <a:schemeClr val="dk1"/>
              </a:solidFill>
              <a:latin typeface="Source Sans Pro"/>
              <a:ea typeface="Source Sans Pro"/>
              <a:cs typeface="Source Sans Pro"/>
              <a:sym typeface="Source Sans Pro"/>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5" name="Shape 315"/>
        <p:cNvGrpSpPr/>
        <p:nvPr/>
      </p:nvGrpSpPr>
      <p:grpSpPr>
        <a:xfrm>
          <a:off x="0" y="0"/>
          <a:ext cx="0" cy="0"/>
          <a:chOff x="0" y="0"/>
          <a:chExt cx="0" cy="0"/>
        </a:xfrm>
      </p:grpSpPr>
      <p:sp>
        <p:nvSpPr>
          <p:cNvPr id="316" name="Google Shape;316;p51"/>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317" name="Google Shape;317;p51"/>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318" name="Google Shape;318;p51"/>
          <p:cNvPicPr preferRelativeResize="0"/>
          <p:nvPr/>
        </p:nvPicPr>
        <p:blipFill>
          <a:blip r:embed="rId3">
            <a:alphaModFix/>
          </a:blip>
          <a:stretch>
            <a:fillRect/>
          </a:stretch>
        </p:blipFill>
        <p:spPr>
          <a:xfrm>
            <a:off x="0" y="0"/>
            <a:ext cx="9144000" cy="5143500"/>
          </a:xfrm>
          <a:prstGeom prst="rect">
            <a:avLst/>
          </a:prstGeom>
          <a:noFill/>
          <a:ln>
            <a:noFill/>
          </a:ln>
        </p:spPr>
      </p:pic>
      <p:sp>
        <p:nvSpPr>
          <p:cNvPr id="319" name="Google Shape;319;p51"/>
          <p:cNvSpPr txBox="1"/>
          <p:nvPr/>
        </p:nvSpPr>
        <p:spPr>
          <a:xfrm>
            <a:off x="1594800" y="1222025"/>
            <a:ext cx="5954400" cy="2262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tr" sz="4500">
                <a:solidFill>
                  <a:schemeClr val="lt1"/>
                </a:solidFill>
                <a:latin typeface="Source Sans Pro"/>
                <a:ea typeface="Source Sans Pro"/>
                <a:cs typeface="Source Sans Pro"/>
                <a:sym typeface="Source Sans Pro"/>
              </a:rPr>
              <a:t>BİYOÇEŞİTLİLİK</a:t>
            </a:r>
            <a:endParaRPr b="1" sz="4500">
              <a:solidFill>
                <a:schemeClr val="lt1"/>
              </a:solidFill>
              <a:latin typeface="Source Sans Pro"/>
              <a:ea typeface="Source Sans Pro"/>
              <a:cs typeface="Source Sans Pro"/>
              <a:sym typeface="Source Sans Pro"/>
            </a:endParaRPr>
          </a:p>
          <a:p>
            <a:pPr indent="0" lvl="0" marL="0" rtl="0" algn="ctr">
              <a:spcBef>
                <a:spcPts val="0"/>
              </a:spcBef>
              <a:spcAft>
                <a:spcPts val="0"/>
              </a:spcAft>
              <a:buNone/>
            </a:pPr>
            <a:r>
              <a:rPr b="1" lang="tr" sz="4500">
                <a:solidFill>
                  <a:schemeClr val="lt1"/>
                </a:solidFill>
                <a:latin typeface="Source Sans Pro"/>
                <a:ea typeface="Source Sans Pro"/>
                <a:cs typeface="Source Sans Pro"/>
                <a:sym typeface="Source Sans Pro"/>
              </a:rPr>
              <a:t>SICAK NOKTALARI</a:t>
            </a:r>
            <a:endParaRPr b="1" sz="4500">
              <a:solidFill>
                <a:schemeClr val="lt1"/>
              </a:solidFill>
              <a:latin typeface="Source Sans Pro"/>
              <a:ea typeface="Source Sans Pro"/>
              <a:cs typeface="Source Sans Pro"/>
              <a:sym typeface="Source Sans Pro"/>
            </a:endParaRPr>
          </a:p>
          <a:p>
            <a:pPr indent="0" lvl="0" marL="0" rtl="0" algn="ctr">
              <a:spcBef>
                <a:spcPts val="0"/>
              </a:spcBef>
              <a:spcAft>
                <a:spcPts val="0"/>
              </a:spcAft>
              <a:buNone/>
            </a:pPr>
            <a:r>
              <a:rPr b="1" lang="tr" sz="4500">
                <a:solidFill>
                  <a:schemeClr val="lt1"/>
                </a:solidFill>
                <a:latin typeface="Source Sans Pro"/>
                <a:ea typeface="Source Sans Pro"/>
                <a:cs typeface="Source Sans Pro"/>
                <a:sym typeface="Source Sans Pro"/>
              </a:rPr>
              <a:t>NEDEN ÖNEMLİ?</a:t>
            </a:r>
            <a:endParaRPr b="1" sz="4500">
              <a:solidFill>
                <a:schemeClr val="lt1"/>
              </a:solidFill>
              <a:latin typeface="Source Sans Pro"/>
              <a:ea typeface="Source Sans Pro"/>
              <a:cs typeface="Source Sans Pro"/>
              <a:sym typeface="Source Sans Pro"/>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3" name="Shape 323"/>
        <p:cNvGrpSpPr/>
        <p:nvPr/>
      </p:nvGrpSpPr>
      <p:grpSpPr>
        <a:xfrm>
          <a:off x="0" y="0"/>
          <a:ext cx="0" cy="0"/>
          <a:chOff x="0" y="0"/>
          <a:chExt cx="0" cy="0"/>
        </a:xfrm>
      </p:grpSpPr>
      <p:sp>
        <p:nvSpPr>
          <p:cNvPr id="324" name="Google Shape;324;p52"/>
          <p:cNvSpPr txBox="1"/>
          <p:nvPr>
            <p:ph idx="1" type="body"/>
          </p:nvPr>
        </p:nvSpPr>
        <p:spPr>
          <a:xfrm>
            <a:off x="311700" y="411025"/>
            <a:ext cx="8520600" cy="4365900"/>
          </a:xfrm>
          <a:prstGeom prst="rect">
            <a:avLst/>
          </a:prstGeom>
        </p:spPr>
        <p:txBody>
          <a:bodyPr anchorCtr="0" anchor="t" bIns="91425" lIns="91425" spcFirstLastPara="1" rIns="91425" wrap="square" tIns="91425">
            <a:normAutofit fontScale="25000" lnSpcReduction="20000"/>
          </a:bodyPr>
          <a:lstStyle/>
          <a:p>
            <a:pPr indent="-335417" lvl="0" marL="457200" rtl="0" algn="just">
              <a:lnSpc>
                <a:spcPct val="170000"/>
              </a:lnSpc>
              <a:spcBef>
                <a:spcPts val="0"/>
              </a:spcBef>
              <a:spcAft>
                <a:spcPts val="0"/>
              </a:spcAft>
              <a:buSzPct val="100000"/>
              <a:buFont typeface="Source Sans Pro"/>
              <a:buChar char="❏"/>
            </a:pPr>
            <a:r>
              <a:rPr lang="tr" sz="6728">
                <a:highlight>
                  <a:srgbClr val="FFFFFF"/>
                </a:highlight>
                <a:latin typeface="Source Sans Pro"/>
                <a:ea typeface="Source Sans Pro"/>
                <a:cs typeface="Source Sans Pro"/>
                <a:sym typeface="Source Sans Pro"/>
              </a:rPr>
              <a:t>Bir bütün olarak dünyadaki bitki ve hayvan türlerinin çeşitliliği, Dünya'nın yaşam destek sistemlerinin en temel birimleridir.</a:t>
            </a:r>
            <a:endParaRPr sz="6728">
              <a:highlight>
                <a:srgbClr val="FFFFFF"/>
              </a:highlight>
              <a:latin typeface="Source Sans Pro"/>
              <a:ea typeface="Source Sans Pro"/>
              <a:cs typeface="Source Sans Pro"/>
              <a:sym typeface="Source Sans Pro"/>
            </a:endParaRPr>
          </a:p>
          <a:p>
            <a:pPr indent="-335417" lvl="0" marL="457200" rtl="0" algn="just">
              <a:lnSpc>
                <a:spcPct val="170000"/>
              </a:lnSpc>
              <a:spcBef>
                <a:spcPts val="0"/>
              </a:spcBef>
              <a:spcAft>
                <a:spcPts val="0"/>
              </a:spcAft>
              <a:buSzPct val="100000"/>
              <a:buFont typeface="Source Sans Pro"/>
              <a:buChar char="❏"/>
            </a:pPr>
            <a:r>
              <a:rPr lang="tr" sz="6728">
                <a:highlight>
                  <a:srgbClr val="FFFFFF"/>
                </a:highlight>
                <a:latin typeface="Source Sans Pro"/>
                <a:ea typeface="Source Sans Pro"/>
                <a:cs typeface="Source Sans Pro"/>
                <a:sym typeface="Source Sans Pro"/>
              </a:rPr>
              <a:t>Biyoçeşitlilik, Dünyadaki tüm yaşamın yapı taşı olarak hareket eder. Sayısız çeşitli tür, biyolojik etkileşim için karmaşık bir sistem ve yaşamın mümkün olduğu dengeli bir ekosistem yaratır. büyük türler </a:t>
            </a:r>
            <a:r>
              <a:rPr lang="tr" sz="6728">
                <a:highlight>
                  <a:srgbClr val="FFFFFF"/>
                </a:highlight>
                <a:uFill>
                  <a:noFill/>
                </a:uFill>
                <a:latin typeface="Source Sans Pro"/>
                <a:ea typeface="Source Sans Pro"/>
                <a:cs typeface="Source Sans Pro"/>
                <a:sym typeface="Source Sans Pro"/>
                <a:hlinkClick r:id="rId3"/>
              </a:rPr>
              <a:t>çeşitlilik, tüm yaşam formları için doğal sürdürülebilirliği sağlar.</a:t>
            </a:r>
            <a:r>
              <a:rPr lang="tr" sz="6728">
                <a:highlight>
                  <a:srgbClr val="FFFFFF"/>
                </a:highlight>
                <a:latin typeface="Source Sans Pro"/>
                <a:ea typeface="Source Sans Pro"/>
                <a:cs typeface="Source Sans Pro"/>
                <a:sym typeface="Source Sans Pro"/>
              </a:rPr>
              <a:t> Örneğin türler ve dengeli bir ekosistem olmadan, yiyecek yiyecek, genlerde çeşitlilik, solunacak hava, içilecek su olmazdı. </a:t>
            </a:r>
            <a:endParaRPr sz="6728">
              <a:highlight>
                <a:srgbClr val="FFFFFF"/>
              </a:highlight>
              <a:latin typeface="Source Sans Pro"/>
              <a:ea typeface="Source Sans Pro"/>
              <a:cs typeface="Source Sans Pro"/>
              <a:sym typeface="Source Sans Pro"/>
            </a:endParaRPr>
          </a:p>
          <a:p>
            <a:pPr indent="-335417" lvl="0" marL="457200" rtl="0" algn="just">
              <a:lnSpc>
                <a:spcPct val="170000"/>
              </a:lnSpc>
              <a:spcBef>
                <a:spcPts val="0"/>
              </a:spcBef>
              <a:spcAft>
                <a:spcPts val="0"/>
              </a:spcAft>
              <a:buSzPct val="100000"/>
              <a:buFont typeface="Source Sans Pro"/>
              <a:buChar char="❏"/>
            </a:pPr>
            <a:r>
              <a:rPr lang="tr" sz="6728">
                <a:highlight>
                  <a:srgbClr val="FFFFFF"/>
                </a:highlight>
                <a:latin typeface="Source Sans Pro"/>
                <a:ea typeface="Source Sans Pro"/>
                <a:cs typeface="Source Sans Pro"/>
                <a:sym typeface="Source Sans Pro"/>
              </a:rPr>
              <a:t>Bu nedenle, biyoçeşitlilik olmadan, insanların eşit derecede var olmayacağı anlamına gelir, çünkü biyolojik çeşitlilik sıcak noktaları insanın hayatta kalması için hayati önem taşır. Sıcak noktaların haritası, insan popülasyonlarına en çok fayda sağlayan doğal alanların haritasının olağanüstü ötesine uzanır.</a:t>
            </a:r>
            <a:endParaRPr sz="6728">
              <a:highlight>
                <a:srgbClr val="FFFFFF"/>
              </a:highlight>
              <a:latin typeface="Source Sans Pro"/>
              <a:ea typeface="Source Sans Pro"/>
              <a:cs typeface="Source Sans Pro"/>
              <a:sym typeface="Source Sans Pro"/>
            </a:endParaRPr>
          </a:p>
          <a:p>
            <a:pPr indent="0" lvl="0" marL="0" rtl="0" algn="l">
              <a:lnSpc>
                <a:spcPct val="170000"/>
              </a:lnSpc>
              <a:spcBef>
                <a:spcPts val="1200"/>
              </a:spcBef>
              <a:spcAft>
                <a:spcPts val="0"/>
              </a:spcAft>
              <a:buNone/>
            </a:pPr>
            <a:r>
              <a:t/>
            </a:r>
            <a:endParaRPr sz="1200">
              <a:solidFill>
                <a:srgbClr val="77838F"/>
              </a:solidFill>
              <a:highlight>
                <a:srgbClr val="FFFFFF"/>
              </a:highlight>
              <a:latin typeface="Arial"/>
              <a:ea typeface="Arial"/>
              <a:cs typeface="Arial"/>
              <a:sym typeface="Arial"/>
            </a:endParaRPr>
          </a:p>
          <a:p>
            <a:pPr indent="0" lvl="0" marL="0" rtl="0" algn="l">
              <a:spcBef>
                <a:spcPts val="1200"/>
              </a:spcBef>
              <a:spcAft>
                <a:spcPts val="1200"/>
              </a:spcAft>
              <a:buNone/>
            </a:pPr>
            <a:r>
              <a:t/>
            </a:r>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8" name="Shape 328"/>
        <p:cNvGrpSpPr/>
        <p:nvPr/>
      </p:nvGrpSpPr>
      <p:grpSpPr>
        <a:xfrm>
          <a:off x="0" y="0"/>
          <a:ext cx="0" cy="0"/>
          <a:chOff x="0" y="0"/>
          <a:chExt cx="0" cy="0"/>
        </a:xfrm>
      </p:grpSpPr>
      <p:sp>
        <p:nvSpPr>
          <p:cNvPr id="329" name="Google Shape;329;p53"/>
          <p:cNvSpPr txBox="1"/>
          <p:nvPr>
            <p:ph idx="1" type="body"/>
          </p:nvPr>
        </p:nvSpPr>
        <p:spPr>
          <a:xfrm>
            <a:off x="311700" y="333275"/>
            <a:ext cx="8520600" cy="4810200"/>
          </a:xfrm>
          <a:prstGeom prst="rect">
            <a:avLst/>
          </a:prstGeom>
        </p:spPr>
        <p:txBody>
          <a:bodyPr anchorCtr="0" anchor="t" bIns="91425" lIns="91425" spcFirstLastPara="1" rIns="91425" wrap="square" tIns="91425">
            <a:noAutofit/>
          </a:bodyPr>
          <a:lstStyle/>
          <a:p>
            <a:pPr indent="-323850" lvl="0" marL="457200" rtl="0" algn="just">
              <a:lnSpc>
                <a:spcPct val="170000"/>
              </a:lnSpc>
              <a:spcBef>
                <a:spcPts val="0"/>
              </a:spcBef>
              <a:spcAft>
                <a:spcPts val="0"/>
              </a:spcAft>
              <a:buSzPts val="1500"/>
              <a:buFont typeface="Source Sans Pro"/>
              <a:buChar char="❏"/>
            </a:pPr>
            <a:r>
              <a:rPr lang="tr" sz="1500">
                <a:uFill>
                  <a:noFill/>
                </a:uFill>
                <a:latin typeface="Source Sans Pro"/>
                <a:ea typeface="Source Sans Pro"/>
                <a:cs typeface="Source Sans Pro"/>
                <a:sym typeface="Source Sans Pro"/>
                <a:hlinkClick r:id="rId3"/>
              </a:rPr>
              <a:t>Biyoçeşitlilik noktaları, dünyadaki en önemli ve en zengin ekosistemlerden biri olarak nitelendiriliyor</a:t>
            </a:r>
            <a:r>
              <a:rPr lang="tr" sz="1500">
                <a:latin typeface="Source Sans Pro"/>
                <a:ea typeface="Source Sans Pro"/>
                <a:cs typeface="Source Sans Pro"/>
                <a:sym typeface="Source Sans Pro"/>
              </a:rPr>
              <a:t>. Çünkü hayatta kalmak için doğrudan doğaya güvenen sayısız savunmasız insan popülasyonuna ev sahipliği yapıyorlar. </a:t>
            </a:r>
            <a:endParaRPr sz="1500">
              <a:latin typeface="Source Sans Pro"/>
              <a:ea typeface="Source Sans Pro"/>
              <a:cs typeface="Source Sans Pro"/>
              <a:sym typeface="Source Sans Pro"/>
            </a:endParaRPr>
          </a:p>
          <a:p>
            <a:pPr indent="-323850" lvl="0" marL="457200" rtl="0" algn="just">
              <a:lnSpc>
                <a:spcPct val="170000"/>
              </a:lnSpc>
              <a:spcBef>
                <a:spcPts val="0"/>
              </a:spcBef>
              <a:spcAft>
                <a:spcPts val="0"/>
              </a:spcAft>
              <a:buSzPts val="1500"/>
              <a:buFont typeface="Source Sans Pro"/>
              <a:buChar char="❏"/>
            </a:pPr>
            <a:r>
              <a:rPr b="1" lang="tr" sz="1500">
                <a:latin typeface="Source Sans Pro"/>
                <a:ea typeface="Source Sans Pro"/>
                <a:cs typeface="Source Sans Pro"/>
                <a:sym typeface="Source Sans Pro"/>
              </a:rPr>
              <a:t>Bu nedenle sıcak noktalar, insanlara en çok fayda sağlayan en iyi doğal yerler olarak hizmet vermektedir. </a:t>
            </a:r>
            <a:endParaRPr b="1" sz="1500">
              <a:latin typeface="Source Sans Pro"/>
              <a:ea typeface="Source Sans Pro"/>
              <a:cs typeface="Source Sans Pro"/>
              <a:sym typeface="Source Sans Pro"/>
            </a:endParaRPr>
          </a:p>
          <a:p>
            <a:pPr indent="-323850" lvl="0" marL="457200" rtl="0" algn="just">
              <a:lnSpc>
                <a:spcPct val="170000"/>
              </a:lnSpc>
              <a:spcBef>
                <a:spcPts val="0"/>
              </a:spcBef>
              <a:spcAft>
                <a:spcPts val="0"/>
              </a:spcAft>
              <a:buSzPts val="1500"/>
              <a:buFont typeface="Source Sans Pro"/>
              <a:buChar char="❏"/>
            </a:pPr>
            <a:r>
              <a:rPr lang="tr" sz="1500">
                <a:latin typeface="Source Sans Pro"/>
                <a:ea typeface="Source Sans Pro"/>
                <a:cs typeface="Source Sans Pro"/>
                <a:sym typeface="Source Sans Pro"/>
              </a:rPr>
              <a:t>Dünya kara yüzeyinin sadece %2.3'ünü oluşturmasının yanı sıra, sulak alanlar, ormanlar ve sıcak noktalarda bulunan diğer ekosistemler, hassas insan popülasyonlarının güvendiği hayati “ekosistem hizmetlerinin” %35'ini oluşturur. “Ekosistem hizmetleri”, iklim istikrarına, besin geri dönüşümüne ve depolanmasına, kirliliğin parçalanmasına ve emilmesine, su kaynaklarının korunmasına, ekosistem bakımına, öngörülemeyen olaylardan kurtarmaya ve toprak korumasına ve oluşumuna katkıda bulunan yönleri içerir</a:t>
            </a:r>
            <a:r>
              <a:rPr lang="tr" sz="1500">
                <a:solidFill>
                  <a:srgbClr val="77838F"/>
                </a:solidFill>
                <a:highlight>
                  <a:srgbClr val="FFFFFF"/>
                </a:highlight>
                <a:latin typeface="Source Sans Pro"/>
                <a:ea typeface="Source Sans Pro"/>
                <a:cs typeface="Source Sans Pro"/>
                <a:sym typeface="Source Sans Pro"/>
              </a:rPr>
              <a:t>.</a:t>
            </a:r>
            <a:endParaRPr sz="1500">
              <a:latin typeface="Source Sans Pro"/>
              <a:ea typeface="Source Sans Pro"/>
              <a:cs typeface="Source Sans Pro"/>
              <a:sym typeface="Source Sans Pro"/>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pearmint">
  <a:themeElements>
    <a:clrScheme name="Spearmint">
      <a:dk1>
        <a:srgbClr val="202729"/>
      </a:dk1>
      <a:lt1>
        <a:srgbClr val="FFFFFF"/>
      </a:lt1>
      <a:dk2>
        <a:srgbClr val="4BA173"/>
      </a:dk2>
      <a:lt2>
        <a:srgbClr val="63D297"/>
      </a:lt2>
      <a:accent1>
        <a:srgbClr val="353744"/>
      </a:accent1>
      <a:accent2>
        <a:srgbClr val="424242"/>
      </a:accent2>
      <a:accent3>
        <a:srgbClr val="616161"/>
      </a:accent3>
      <a:accent4>
        <a:srgbClr val="999999"/>
      </a:accent4>
      <a:accent5>
        <a:srgbClr val="FF5252"/>
      </a:accent5>
      <a:accent6>
        <a:srgbClr val="FFF176"/>
      </a:accent6>
      <a:hlink>
        <a:srgbClr val="FF5252"/>
      </a:hlink>
      <a:folHlink>
        <a:srgbClr val="FF525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