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embeddedFontLst>
    <p:embeddedFont>
      <p:font typeface="Montserrat"/>
      <p:regular r:id="rId28"/>
      <p:bold r:id="rId29"/>
      <p:italic r:id="rId30"/>
      <p:boldItalic r:id="rId31"/>
    </p:embeddedFont>
    <p:embeddedFont>
      <p:font typeface="Lato"/>
      <p:regular r:id="rId32"/>
      <p:bold r:id="rId33"/>
      <p:italic r:id="rId34"/>
      <p:boldItalic r:id="rId35"/>
    </p:embeddedFont>
    <p:embeddedFont>
      <p:font typeface="Source Sans Pro"/>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ontserrat-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boldItalic.fntdata"/><Relationship Id="rId30" Type="http://schemas.openxmlformats.org/officeDocument/2006/relationships/font" Target="fonts/Montserrat-italic.fntdata"/><Relationship Id="rId11" Type="http://schemas.openxmlformats.org/officeDocument/2006/relationships/slide" Target="slides/slide6.xml"/><Relationship Id="rId33" Type="http://schemas.openxmlformats.org/officeDocument/2006/relationships/font" Target="fonts/Lato-bold.fntdata"/><Relationship Id="rId10" Type="http://schemas.openxmlformats.org/officeDocument/2006/relationships/slide" Target="slides/slide5.xml"/><Relationship Id="rId32" Type="http://schemas.openxmlformats.org/officeDocument/2006/relationships/font" Target="fonts/Lato-regular.fntdata"/><Relationship Id="rId13" Type="http://schemas.openxmlformats.org/officeDocument/2006/relationships/slide" Target="slides/slide8.xml"/><Relationship Id="rId35" Type="http://schemas.openxmlformats.org/officeDocument/2006/relationships/font" Target="fonts/Lato-boldItalic.fntdata"/><Relationship Id="rId12" Type="http://schemas.openxmlformats.org/officeDocument/2006/relationships/slide" Target="slides/slide7.xml"/><Relationship Id="rId34" Type="http://schemas.openxmlformats.org/officeDocument/2006/relationships/font" Target="fonts/Lato-italic.fntdata"/><Relationship Id="rId15" Type="http://schemas.openxmlformats.org/officeDocument/2006/relationships/slide" Target="slides/slide10.xml"/><Relationship Id="rId37" Type="http://schemas.openxmlformats.org/officeDocument/2006/relationships/font" Target="fonts/SourceSansPro-bold.fntdata"/><Relationship Id="rId14" Type="http://schemas.openxmlformats.org/officeDocument/2006/relationships/slide" Target="slides/slide9.xml"/><Relationship Id="rId36" Type="http://schemas.openxmlformats.org/officeDocument/2006/relationships/font" Target="fonts/SourceSansPro-regular.fntdata"/><Relationship Id="rId17" Type="http://schemas.openxmlformats.org/officeDocument/2006/relationships/slide" Target="slides/slide12.xml"/><Relationship Id="rId39" Type="http://schemas.openxmlformats.org/officeDocument/2006/relationships/font" Target="fonts/SourceSansPro-boldItalic.fntdata"/><Relationship Id="rId16" Type="http://schemas.openxmlformats.org/officeDocument/2006/relationships/slide" Target="slides/slide11.xml"/><Relationship Id="rId38" Type="http://schemas.openxmlformats.org/officeDocument/2006/relationships/font" Target="fonts/SourceSansPro-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63f1686548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63f1686548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63f1686548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63f1686548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163f1686548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163f1686548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63f1686548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63f1686548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63ffed30e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63ffed30e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63f1686548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163f1686548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63f1686548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163f1686548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63f1686548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63f1686548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63f1686548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163f1686548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63f1686548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163f1686548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163f1686548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163f1686548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6443fb807f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16443fb807f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63f1686548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63f1686548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63f1686548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163f1686548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63f1686548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63f1686548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63f1686548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163f1686548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63f1686548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163f1686548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63f1686548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63f1686548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163f1686548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163f1686548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163f1686548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163f1686548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6443fb807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16443fb807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t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evrimagaci.org/taksonomi-5-okaryotlar-ve-endosimbiyotik-teori-144" TargetMode="Externa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tr"/>
              <a:t>BİTKİ BİYOLOJİK ÇEŞİTLİLİĞİ</a:t>
            </a:r>
            <a:endParaRPr b="1"/>
          </a:p>
        </p:txBody>
      </p:sp>
      <p:sp>
        <p:nvSpPr>
          <p:cNvPr id="135" name="Google Shape;135;p13"/>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None/>
            </a:pPr>
            <a:r>
              <a:rPr b="1" lang="tr" sz="1700">
                <a:latin typeface="Source Sans Pro"/>
                <a:ea typeface="Source Sans Pro"/>
                <a:cs typeface="Source Sans Pro"/>
                <a:sym typeface="Source Sans Pro"/>
              </a:rPr>
              <a:t>DERSİ VEREN ÖĞRETİM ÜYESİ: </a:t>
            </a:r>
            <a:endParaRPr b="1" sz="1700">
              <a:latin typeface="Source Sans Pro"/>
              <a:ea typeface="Source Sans Pro"/>
              <a:cs typeface="Source Sans Pro"/>
              <a:sym typeface="Source Sans Pro"/>
            </a:endParaRPr>
          </a:p>
          <a:p>
            <a:pPr indent="0" lvl="0" marL="0" rtl="0" algn="ctr">
              <a:lnSpc>
                <a:spcPct val="80000"/>
              </a:lnSpc>
              <a:spcBef>
                <a:spcPts val="0"/>
              </a:spcBef>
              <a:spcAft>
                <a:spcPts val="0"/>
              </a:spcAft>
              <a:buNone/>
            </a:pPr>
            <a:r>
              <a:rPr b="1" lang="tr" sz="1700">
                <a:latin typeface="Source Sans Pro"/>
                <a:ea typeface="Source Sans Pro"/>
                <a:cs typeface="Source Sans Pro"/>
                <a:sym typeface="Source Sans Pro"/>
              </a:rPr>
              <a:t>PROF. DR. EVREN CABİ</a:t>
            </a:r>
            <a:endParaRPr b="1" sz="1700">
              <a:latin typeface="Source Sans Pro"/>
              <a:ea typeface="Source Sans Pro"/>
              <a:cs typeface="Source Sans Pro"/>
              <a:sym typeface="Source Sans Pr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4"/>
          <p:cNvSpPr txBox="1"/>
          <p:nvPr>
            <p:ph type="title"/>
          </p:nvPr>
        </p:nvSpPr>
        <p:spPr>
          <a:xfrm>
            <a:off x="1286050" y="812125"/>
            <a:ext cx="7038900" cy="77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tr">
                <a:latin typeface="Source Sans Pro"/>
                <a:ea typeface="Source Sans Pro"/>
                <a:cs typeface="Source Sans Pro"/>
                <a:sym typeface="Source Sans Pro"/>
              </a:rPr>
              <a:t>Evrim Kuramı ve Tür Kavramı</a:t>
            </a:r>
            <a:endParaRPr b="1">
              <a:latin typeface="Source Sans Pro"/>
              <a:ea typeface="Source Sans Pro"/>
              <a:cs typeface="Source Sans Pro"/>
              <a:sym typeface="Source Sans Pro"/>
            </a:endParaRPr>
          </a:p>
        </p:txBody>
      </p:sp>
      <p:sp>
        <p:nvSpPr>
          <p:cNvPr id="141" name="Google Shape;141;p14"/>
          <p:cNvSpPr txBox="1"/>
          <p:nvPr>
            <p:ph idx="1" type="body"/>
          </p:nvPr>
        </p:nvSpPr>
        <p:spPr>
          <a:xfrm>
            <a:off x="1064800" y="1335500"/>
            <a:ext cx="7767600" cy="3483000"/>
          </a:xfrm>
          <a:prstGeom prst="rect">
            <a:avLst/>
          </a:prstGeom>
        </p:spPr>
        <p:txBody>
          <a:bodyPr anchorCtr="0" anchor="t" bIns="91425" lIns="91425" spcFirstLastPara="1" rIns="91425" wrap="square" tIns="91425">
            <a:noAutofit/>
          </a:bodyPr>
          <a:lstStyle/>
          <a:p>
            <a:pPr indent="-361950" lvl="0" marL="457200" rtl="0" algn="just">
              <a:lnSpc>
                <a:spcPct val="105000"/>
              </a:lnSpc>
              <a:spcBef>
                <a:spcPts val="0"/>
              </a:spcBef>
              <a:spcAft>
                <a:spcPts val="0"/>
              </a:spcAft>
              <a:buSzPts val="2100"/>
              <a:buFont typeface="Source Sans Pro"/>
              <a:buChar char="❏"/>
            </a:pPr>
            <a:r>
              <a:rPr lang="tr" sz="2100">
                <a:latin typeface="Source Sans Pro"/>
                <a:ea typeface="Source Sans Pro"/>
                <a:cs typeface="Source Sans Pro"/>
                <a:sym typeface="Source Sans Pro"/>
              </a:rPr>
              <a:t>Günümüze kadar canlıların varlıklarını açıklamak için birçok kuram geliştirilmiştir. Evrim kuramının ortaya çıkmasından önce eski Yunan düşünce akımlarından da etkilenen yaratılış kavramı her türün ideal bir formu olduğunu, tür içindeki bireylerin ise, bu ideal tipe yakın özellikler taşıyan bir varlık olduğunu ileri sürmekteydi. </a:t>
            </a:r>
            <a:endParaRPr sz="2100">
              <a:latin typeface="Source Sans Pro"/>
              <a:ea typeface="Source Sans Pro"/>
              <a:cs typeface="Source Sans Pro"/>
              <a:sym typeface="Source Sans Pro"/>
            </a:endParaRPr>
          </a:p>
          <a:p>
            <a:pPr indent="-361950" lvl="0" marL="457200" rtl="0" algn="just">
              <a:lnSpc>
                <a:spcPct val="105000"/>
              </a:lnSpc>
              <a:spcBef>
                <a:spcPts val="0"/>
              </a:spcBef>
              <a:spcAft>
                <a:spcPts val="0"/>
              </a:spcAft>
              <a:buSzPts val="2100"/>
              <a:buFont typeface="Source Sans Pro"/>
              <a:buChar char="❏"/>
            </a:pPr>
            <a:r>
              <a:rPr lang="tr" sz="2100">
                <a:latin typeface="Source Sans Pro"/>
                <a:ea typeface="Source Sans Pro"/>
                <a:cs typeface="Source Sans Pro"/>
                <a:sym typeface="Source Sans Pro"/>
              </a:rPr>
              <a:t>Evrim kuramının temel birimleri </a:t>
            </a:r>
            <a:r>
              <a:rPr b="1" lang="tr" sz="2100">
                <a:latin typeface="Source Sans Pro"/>
                <a:ea typeface="Source Sans Pro"/>
                <a:cs typeface="Source Sans Pro"/>
                <a:sym typeface="Source Sans Pro"/>
              </a:rPr>
              <a:t>popülasyonlar</a:t>
            </a:r>
            <a:r>
              <a:rPr lang="tr" sz="2100">
                <a:latin typeface="Source Sans Pro"/>
                <a:ea typeface="Source Sans Pro"/>
                <a:cs typeface="Source Sans Pro"/>
                <a:sym typeface="Source Sans Pro"/>
              </a:rPr>
              <a:t> ve </a:t>
            </a:r>
            <a:r>
              <a:rPr b="1" lang="tr" sz="2100">
                <a:latin typeface="Source Sans Pro"/>
                <a:ea typeface="Source Sans Pro"/>
                <a:cs typeface="Source Sans Pro"/>
                <a:sym typeface="Source Sans Pro"/>
              </a:rPr>
              <a:t>türlerdir</a:t>
            </a:r>
            <a:r>
              <a:rPr lang="tr" sz="2100">
                <a:latin typeface="Source Sans Pro"/>
                <a:ea typeface="Source Sans Pro"/>
                <a:cs typeface="Source Sans Pro"/>
                <a:sym typeface="Source Sans Pro"/>
              </a:rPr>
              <a:t>. Genellikle coğrafi olarak sınırlandırılmış bir alanda aynı türe ait ve tipik olarak önemli miktarlarda gen değişimine sahip bireyler topluluğuna </a:t>
            </a:r>
            <a:r>
              <a:rPr b="1" lang="tr" sz="2100">
                <a:latin typeface="Source Sans Pro"/>
                <a:ea typeface="Source Sans Pro"/>
                <a:cs typeface="Source Sans Pro"/>
                <a:sym typeface="Source Sans Pro"/>
              </a:rPr>
              <a:t>popülasyon</a:t>
            </a:r>
            <a:r>
              <a:rPr lang="tr" sz="2100">
                <a:latin typeface="Source Sans Pro"/>
                <a:ea typeface="Source Sans Pro"/>
                <a:cs typeface="Source Sans Pro"/>
                <a:sym typeface="Source Sans Pro"/>
              </a:rPr>
              <a:t> denir.</a:t>
            </a:r>
            <a:endParaRPr sz="2100">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5"/>
          <p:cNvSpPr txBox="1"/>
          <p:nvPr>
            <p:ph idx="1" type="body"/>
          </p:nvPr>
        </p:nvSpPr>
        <p:spPr>
          <a:xfrm>
            <a:off x="1180250" y="676050"/>
            <a:ext cx="7652100" cy="3999000"/>
          </a:xfrm>
          <a:prstGeom prst="rect">
            <a:avLst/>
          </a:prstGeom>
        </p:spPr>
        <p:txBody>
          <a:bodyPr anchorCtr="0" anchor="t" bIns="91425" lIns="91425" spcFirstLastPara="1" rIns="91425" wrap="square" tIns="91425">
            <a:noAutofit/>
          </a:bodyPr>
          <a:lstStyle/>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Latince kaynaklı olan </a:t>
            </a:r>
            <a:r>
              <a:rPr b="1" lang="tr" sz="2000">
                <a:latin typeface="Source Sans Pro"/>
                <a:ea typeface="Source Sans Pro"/>
                <a:cs typeface="Source Sans Pro"/>
                <a:sym typeface="Source Sans Pro"/>
              </a:rPr>
              <a:t>species</a:t>
            </a:r>
            <a:r>
              <a:rPr lang="tr" sz="2000">
                <a:latin typeface="Source Sans Pro"/>
                <a:ea typeface="Source Sans Pro"/>
                <a:cs typeface="Source Sans Pro"/>
                <a:sym typeface="Source Sans Pro"/>
              </a:rPr>
              <a:t> sözcüğü </a:t>
            </a:r>
            <a:r>
              <a:rPr b="1" lang="tr" sz="2000">
                <a:latin typeface="Source Sans Pro"/>
                <a:ea typeface="Source Sans Pro"/>
                <a:cs typeface="Source Sans Pro"/>
                <a:sym typeface="Source Sans Pro"/>
              </a:rPr>
              <a:t>“çeşit”</a:t>
            </a:r>
            <a:r>
              <a:rPr lang="tr" sz="2000">
                <a:latin typeface="Source Sans Pro"/>
                <a:ea typeface="Source Sans Pro"/>
                <a:cs typeface="Source Sans Pro"/>
                <a:sym typeface="Source Sans Pro"/>
              </a:rPr>
              <a:t> anlamına gelir. Tür (species), en basit anlamıyla farklı bir canlı grubunu ifade eder. </a:t>
            </a:r>
            <a:endParaRPr sz="2000">
              <a:latin typeface="Source Sans Pro"/>
              <a:ea typeface="Source Sans Pro"/>
              <a:cs typeface="Source Sans Pro"/>
              <a:sym typeface="Source Sans Pro"/>
            </a:endParaRPr>
          </a:p>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Tür tanımı ilk başlarda canlıların morfolojik özellikleri dikkate alınarak yapılmıştır. Morfoloji temelli bu tür tanımına </a:t>
            </a:r>
            <a:r>
              <a:rPr b="1" lang="tr" sz="2000">
                <a:latin typeface="Source Sans Pro"/>
                <a:ea typeface="Source Sans Pro"/>
                <a:cs typeface="Source Sans Pro"/>
                <a:sym typeface="Source Sans Pro"/>
              </a:rPr>
              <a:t>morfolojik tür kavramı</a:t>
            </a:r>
            <a:r>
              <a:rPr lang="tr" sz="2000">
                <a:latin typeface="Source Sans Pro"/>
                <a:ea typeface="Source Sans Pro"/>
                <a:cs typeface="Source Sans Pro"/>
                <a:sym typeface="Source Sans Pro"/>
              </a:rPr>
              <a:t> denir. </a:t>
            </a:r>
            <a:endParaRPr sz="2000">
              <a:latin typeface="Source Sans Pro"/>
              <a:ea typeface="Source Sans Pro"/>
              <a:cs typeface="Source Sans Pro"/>
              <a:sym typeface="Source Sans Pro"/>
            </a:endParaRPr>
          </a:p>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Populasyon genetiği çalışmaları ilerledikçe tür kavramı da değişmiştir. Buna göre Tür (</a:t>
            </a:r>
            <a:r>
              <a:rPr b="1" lang="tr" sz="2000">
                <a:latin typeface="Source Sans Pro"/>
                <a:ea typeface="Source Sans Pro"/>
                <a:cs typeface="Source Sans Pro"/>
                <a:sym typeface="Source Sans Pro"/>
              </a:rPr>
              <a:t>biyolojik tür kavramı</a:t>
            </a:r>
            <a:r>
              <a:rPr lang="tr" sz="2000">
                <a:latin typeface="Source Sans Pro"/>
                <a:ea typeface="Source Sans Pro"/>
                <a:cs typeface="Source Sans Pro"/>
                <a:sym typeface="Source Sans Pro"/>
              </a:rPr>
              <a:t>), bir ya da daha çok sayıda popülasyonlardan oluşan, popülasyon üyeleri arasında (verimli yavrular verecek şekilde) eşleşme olabilen, başka bir gruba ait popülasyon bireyleri ile eşleşemeyen ya da eşleşmeyen bireylerden oluşan bir gruptur.</a:t>
            </a:r>
            <a:endParaRPr sz="2000">
              <a:latin typeface="Source Sans Pro"/>
              <a:ea typeface="Source Sans Pro"/>
              <a:cs typeface="Source Sans Pro"/>
              <a:sym typeface="Source Sans Pr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6"/>
          <p:cNvSpPr txBox="1"/>
          <p:nvPr>
            <p:ph idx="1" type="body"/>
          </p:nvPr>
        </p:nvSpPr>
        <p:spPr>
          <a:xfrm>
            <a:off x="1157325" y="744800"/>
            <a:ext cx="4552500" cy="3872700"/>
          </a:xfrm>
          <a:prstGeom prst="rect">
            <a:avLst/>
          </a:prstGeom>
        </p:spPr>
        <p:txBody>
          <a:bodyPr anchorCtr="0" anchor="t" bIns="91425" lIns="91425" spcFirstLastPara="1" rIns="91425" wrap="square" tIns="91425">
            <a:normAutofit fontScale="92500" lnSpcReduction="20000"/>
          </a:bodyPr>
          <a:lstStyle/>
          <a:p>
            <a:pPr indent="-357822" lvl="0" marL="457200" rtl="0" algn="just">
              <a:spcBef>
                <a:spcPts val="0"/>
              </a:spcBef>
              <a:spcAft>
                <a:spcPts val="0"/>
              </a:spcAft>
              <a:buSzPct val="100000"/>
              <a:buFont typeface="Source Sans Pro"/>
              <a:buChar char="❏"/>
            </a:pPr>
            <a:r>
              <a:rPr lang="tr" sz="2200">
                <a:latin typeface="Source Sans Pro"/>
                <a:ea typeface="Source Sans Pro"/>
                <a:cs typeface="Source Sans Pro"/>
                <a:sym typeface="Source Sans Pro"/>
              </a:rPr>
              <a:t>Evrim olayının nasıl olabileceği hakkında belirli bir mekanizma öneren ilk bilim insanı </a:t>
            </a:r>
            <a:r>
              <a:rPr b="1" lang="tr" sz="2200">
                <a:latin typeface="Source Sans Pro"/>
                <a:ea typeface="Source Sans Pro"/>
                <a:cs typeface="Source Sans Pro"/>
                <a:sym typeface="Source Sans Pro"/>
              </a:rPr>
              <a:t>Jean-Baptiste Lamarck (1744- 1829)</a:t>
            </a:r>
            <a:r>
              <a:rPr lang="tr" sz="2200">
                <a:latin typeface="Source Sans Pro"/>
                <a:ea typeface="Source Sans Pro"/>
                <a:cs typeface="Source Sans Pro"/>
                <a:sym typeface="Source Sans Pro"/>
              </a:rPr>
              <a:t> olmuştur. </a:t>
            </a:r>
            <a:endParaRPr sz="2200">
              <a:latin typeface="Source Sans Pro"/>
              <a:ea typeface="Source Sans Pro"/>
              <a:cs typeface="Source Sans Pro"/>
              <a:sym typeface="Source Sans Pro"/>
            </a:endParaRPr>
          </a:p>
          <a:p>
            <a:pPr indent="-357822" lvl="0" marL="457200" rtl="0" algn="just">
              <a:spcBef>
                <a:spcPts val="0"/>
              </a:spcBef>
              <a:spcAft>
                <a:spcPts val="0"/>
              </a:spcAft>
              <a:buSzPct val="100000"/>
              <a:buFont typeface="Source Sans Pro"/>
              <a:buChar char="❏"/>
            </a:pPr>
            <a:r>
              <a:rPr lang="tr" sz="2200">
                <a:latin typeface="Source Sans Pro"/>
                <a:ea typeface="Source Sans Pro"/>
                <a:cs typeface="Source Sans Pro"/>
                <a:sym typeface="Source Sans Pro"/>
              </a:rPr>
              <a:t>Lamarck’a göre canlılar; sonradan edinilen karakterlerin bir nesilden bir sonraki nesle aktarılmasıyla değişmekte ve evrimleşmektedir. </a:t>
            </a:r>
            <a:endParaRPr sz="2200">
              <a:latin typeface="Source Sans Pro"/>
              <a:ea typeface="Source Sans Pro"/>
              <a:cs typeface="Source Sans Pro"/>
              <a:sym typeface="Source Sans Pro"/>
            </a:endParaRPr>
          </a:p>
          <a:p>
            <a:pPr indent="-357822" lvl="0" marL="457200" rtl="0" algn="just">
              <a:spcBef>
                <a:spcPts val="0"/>
              </a:spcBef>
              <a:spcAft>
                <a:spcPts val="0"/>
              </a:spcAft>
              <a:buSzPct val="100000"/>
              <a:buFont typeface="Source Sans Pro"/>
              <a:buChar char="❏"/>
            </a:pPr>
            <a:r>
              <a:rPr lang="tr" sz="2200">
                <a:latin typeface="Source Sans Pro"/>
                <a:ea typeface="Source Sans Pro"/>
                <a:cs typeface="Source Sans Pro"/>
                <a:sym typeface="Source Sans Pro"/>
              </a:rPr>
              <a:t>Lamarck zürafaların uzun boyunlarını, gererek kazandıklarını önermiştir. </a:t>
            </a:r>
            <a:endParaRPr sz="2200">
              <a:latin typeface="Source Sans Pro"/>
              <a:ea typeface="Source Sans Pro"/>
              <a:cs typeface="Source Sans Pro"/>
              <a:sym typeface="Source Sans Pro"/>
            </a:endParaRPr>
          </a:p>
        </p:txBody>
      </p:sp>
      <p:pic>
        <p:nvPicPr>
          <p:cNvPr id="152" name="Google Shape;152;p16"/>
          <p:cNvPicPr preferRelativeResize="0"/>
          <p:nvPr/>
        </p:nvPicPr>
        <p:blipFill>
          <a:blip r:embed="rId3">
            <a:alphaModFix/>
          </a:blip>
          <a:stretch>
            <a:fillRect/>
          </a:stretch>
        </p:blipFill>
        <p:spPr>
          <a:xfrm>
            <a:off x="6010050" y="893775"/>
            <a:ext cx="2766100" cy="3368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7"/>
          <p:cNvSpPr txBox="1"/>
          <p:nvPr>
            <p:ph idx="1" type="body"/>
          </p:nvPr>
        </p:nvSpPr>
        <p:spPr>
          <a:xfrm>
            <a:off x="1077125" y="607050"/>
            <a:ext cx="4932900" cy="3962100"/>
          </a:xfrm>
          <a:prstGeom prst="rect">
            <a:avLst/>
          </a:prstGeom>
        </p:spPr>
        <p:txBody>
          <a:bodyPr anchorCtr="0" anchor="t" bIns="91425" lIns="91425" spcFirstLastPara="1" rIns="91425" wrap="square" tIns="91425">
            <a:noAutofit/>
          </a:bodyPr>
          <a:lstStyle/>
          <a:p>
            <a:pPr indent="-349250" lvl="0" marL="457200" rtl="0" algn="just">
              <a:spcBef>
                <a:spcPts val="0"/>
              </a:spcBef>
              <a:spcAft>
                <a:spcPts val="0"/>
              </a:spcAft>
              <a:buSzPts val="1900"/>
              <a:buFont typeface="Source Sans Pro"/>
              <a:buChar char="❏"/>
            </a:pPr>
            <a:r>
              <a:rPr b="1" lang="tr" sz="1900">
                <a:latin typeface="Source Sans Pro"/>
                <a:ea typeface="Source Sans Pro"/>
                <a:cs typeface="Source Sans Pro"/>
                <a:sym typeface="Source Sans Pro"/>
              </a:rPr>
              <a:t>Darwin</a:t>
            </a:r>
            <a:r>
              <a:rPr lang="tr" sz="1900">
                <a:latin typeface="Source Sans Pro"/>
                <a:ea typeface="Source Sans Pro"/>
                <a:cs typeface="Source Sans Pro"/>
                <a:sym typeface="Source Sans Pro"/>
              </a:rPr>
              <a:t> evrim kuramının temellerini oluştururken en önemli gözlemlerini </a:t>
            </a:r>
            <a:r>
              <a:rPr b="1" lang="tr" sz="1900">
                <a:latin typeface="Source Sans Pro"/>
                <a:ea typeface="Source Sans Pro"/>
                <a:cs typeface="Source Sans Pro"/>
                <a:sym typeface="Source Sans Pro"/>
              </a:rPr>
              <a:t>HMS Beagle gemisi</a:t>
            </a:r>
            <a:r>
              <a:rPr lang="tr" sz="1900">
                <a:latin typeface="Source Sans Pro"/>
                <a:ea typeface="Source Sans Pro"/>
                <a:cs typeface="Source Sans Pro"/>
                <a:sym typeface="Source Sans Pro"/>
              </a:rPr>
              <a:t> ile gittiği Galapagos Adaları’nda (1831-1836) yapmıştır. </a:t>
            </a:r>
            <a:endParaRPr sz="1900">
              <a:latin typeface="Source Sans Pro"/>
              <a:ea typeface="Source Sans Pro"/>
              <a:cs typeface="Source Sans Pro"/>
              <a:sym typeface="Source Sans Pro"/>
            </a:endParaRPr>
          </a:p>
          <a:p>
            <a:pPr indent="-349250" lvl="0" marL="457200" rtl="0" algn="just">
              <a:spcBef>
                <a:spcPts val="0"/>
              </a:spcBef>
              <a:spcAft>
                <a:spcPts val="0"/>
              </a:spcAft>
              <a:buSzPts val="1900"/>
              <a:buFont typeface="Source Sans Pro"/>
              <a:buChar char="❏"/>
            </a:pPr>
            <a:r>
              <a:rPr lang="tr" sz="1900">
                <a:latin typeface="Source Sans Pro"/>
                <a:ea typeface="Source Sans Pro"/>
                <a:cs typeface="Source Sans Pro"/>
                <a:sym typeface="Source Sans Pro"/>
              </a:rPr>
              <a:t>Adada, Darwin’i hayretler içinde bırakan ve şaşırtan canlıların başında </a:t>
            </a:r>
            <a:r>
              <a:rPr b="1" lang="tr" sz="1900">
                <a:latin typeface="Source Sans Pro"/>
                <a:ea typeface="Source Sans Pro"/>
                <a:cs typeface="Source Sans Pro"/>
                <a:sym typeface="Source Sans Pro"/>
              </a:rPr>
              <a:t>ispinoz kuşları</a:t>
            </a:r>
            <a:r>
              <a:rPr lang="tr" sz="1900">
                <a:latin typeface="Source Sans Pro"/>
                <a:ea typeface="Source Sans Pro"/>
                <a:cs typeface="Source Sans Pro"/>
                <a:sym typeface="Source Sans Pro"/>
              </a:rPr>
              <a:t> geliyordu. Özellikle gaga büyüklüğü ve şekli bakımından birbirinden farklılıklar gösteriyordu. </a:t>
            </a:r>
            <a:endParaRPr sz="1900">
              <a:latin typeface="Source Sans Pro"/>
              <a:ea typeface="Source Sans Pro"/>
              <a:cs typeface="Source Sans Pro"/>
              <a:sym typeface="Source Sans Pro"/>
            </a:endParaRPr>
          </a:p>
          <a:p>
            <a:pPr indent="-349250" lvl="0" marL="457200" rtl="0" algn="just">
              <a:spcBef>
                <a:spcPts val="0"/>
              </a:spcBef>
              <a:spcAft>
                <a:spcPts val="0"/>
              </a:spcAft>
              <a:buSzPts val="1900"/>
              <a:buFont typeface="Source Sans Pro"/>
              <a:buChar char="❏"/>
            </a:pPr>
            <a:r>
              <a:rPr b="1" lang="tr" sz="1900">
                <a:latin typeface="Source Sans Pro"/>
                <a:ea typeface="Source Sans Pro"/>
                <a:cs typeface="Source Sans Pro"/>
                <a:sym typeface="Source Sans Pro"/>
              </a:rPr>
              <a:t>Bu farklı gaga şekilleri, farklı yiyecek kaynaklarını daha etkin olarak kullanacak biçimde gelişmişlerdi.</a:t>
            </a:r>
            <a:endParaRPr b="1" sz="1900">
              <a:latin typeface="Source Sans Pro"/>
              <a:ea typeface="Source Sans Pro"/>
              <a:cs typeface="Source Sans Pro"/>
              <a:sym typeface="Source Sans Pro"/>
            </a:endParaRPr>
          </a:p>
        </p:txBody>
      </p:sp>
      <p:pic>
        <p:nvPicPr>
          <p:cNvPr id="158" name="Google Shape;158;p17"/>
          <p:cNvPicPr preferRelativeResize="0"/>
          <p:nvPr/>
        </p:nvPicPr>
        <p:blipFill>
          <a:blip r:embed="rId3">
            <a:alphaModFix/>
          </a:blip>
          <a:stretch>
            <a:fillRect/>
          </a:stretch>
        </p:blipFill>
        <p:spPr>
          <a:xfrm>
            <a:off x="6231800" y="673900"/>
            <a:ext cx="2523101" cy="389514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8"/>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64" name="Google Shape;164;p18"/>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5" name="Google Shape;165;p18"/>
          <p:cNvPicPr preferRelativeResize="0"/>
          <p:nvPr/>
        </p:nvPicPr>
        <p:blipFill>
          <a:blip r:embed="rId3">
            <a:alphaModFix/>
          </a:blip>
          <a:stretch>
            <a:fillRect/>
          </a:stretch>
        </p:blipFill>
        <p:spPr>
          <a:xfrm>
            <a:off x="0" y="-1791"/>
            <a:ext cx="9143999" cy="514529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9"/>
          <p:cNvSpPr txBox="1"/>
          <p:nvPr>
            <p:ph idx="1" type="body"/>
          </p:nvPr>
        </p:nvSpPr>
        <p:spPr>
          <a:xfrm>
            <a:off x="1297500" y="640675"/>
            <a:ext cx="7038900" cy="1353600"/>
          </a:xfrm>
          <a:prstGeom prst="rect">
            <a:avLst/>
          </a:prstGeom>
        </p:spPr>
        <p:txBody>
          <a:bodyPr anchorCtr="0" anchor="t" bIns="91425" lIns="91425" spcFirstLastPara="1" rIns="91425" wrap="square" tIns="91425">
            <a:noAutofit/>
          </a:bodyPr>
          <a:lstStyle/>
          <a:p>
            <a:pPr indent="-323850" lvl="0" marL="457200" rtl="0" algn="just">
              <a:spcBef>
                <a:spcPts val="0"/>
              </a:spcBef>
              <a:spcAft>
                <a:spcPts val="0"/>
              </a:spcAft>
              <a:buSzPts val="1500"/>
              <a:buFont typeface="Source Sans Pro"/>
              <a:buChar char="❏"/>
            </a:pPr>
            <a:r>
              <a:rPr lang="tr" sz="1500">
                <a:latin typeface="Source Sans Pro"/>
                <a:ea typeface="Source Sans Pro"/>
                <a:cs typeface="Source Sans Pro"/>
                <a:sym typeface="Source Sans Pro"/>
              </a:rPr>
              <a:t>1859 yılında Darwin çalışmalarını bitirerek, evrim kuramı ile ilgili fikirlerini </a:t>
            </a:r>
            <a:r>
              <a:rPr b="1" lang="tr" sz="1500">
                <a:latin typeface="Source Sans Pro"/>
                <a:ea typeface="Source Sans Pro"/>
                <a:cs typeface="Source Sans Pro"/>
                <a:sym typeface="Source Sans Pro"/>
              </a:rPr>
              <a:t>Türlerin Kökeni (The Origin of Species)</a:t>
            </a:r>
            <a:r>
              <a:rPr lang="tr" sz="1500">
                <a:latin typeface="Source Sans Pro"/>
                <a:ea typeface="Source Sans Pro"/>
                <a:cs typeface="Source Sans Pro"/>
                <a:sym typeface="Source Sans Pro"/>
              </a:rPr>
              <a:t> adlı kitapta yayınladı. Darwin, Evrim kuramı fikrini doğal seleksiyon üzerine kurmuştur. Doğal seleksiyon, bir popülasyonda farklı kalıtsal karakterlere sahip bireylerin, farklı derecelerde yaşamaları ve farklı oranlarda üremeleri demektir. </a:t>
            </a:r>
            <a:r>
              <a:rPr b="1" lang="tr" sz="1500">
                <a:latin typeface="Source Sans Pro"/>
                <a:ea typeface="Source Sans Pro"/>
                <a:cs typeface="Source Sans Pro"/>
                <a:sym typeface="Source Sans Pro"/>
              </a:rPr>
              <a:t>Doğal seleksiyonda seçici mekanizma doğadır.</a:t>
            </a:r>
            <a:r>
              <a:rPr lang="tr" sz="1500">
                <a:latin typeface="Source Sans Pro"/>
                <a:ea typeface="Source Sans Pro"/>
                <a:cs typeface="Source Sans Pro"/>
                <a:sym typeface="Source Sans Pro"/>
              </a:rPr>
              <a:t> </a:t>
            </a:r>
            <a:endParaRPr sz="1500">
              <a:latin typeface="Source Sans Pro"/>
              <a:ea typeface="Source Sans Pro"/>
              <a:cs typeface="Source Sans Pro"/>
              <a:sym typeface="Source Sans Pro"/>
            </a:endParaRPr>
          </a:p>
        </p:txBody>
      </p:sp>
      <p:pic>
        <p:nvPicPr>
          <p:cNvPr id="171" name="Google Shape;171;p19"/>
          <p:cNvPicPr preferRelativeResize="0"/>
          <p:nvPr/>
        </p:nvPicPr>
        <p:blipFill>
          <a:blip r:embed="rId3">
            <a:alphaModFix/>
          </a:blip>
          <a:stretch>
            <a:fillRect/>
          </a:stretch>
        </p:blipFill>
        <p:spPr>
          <a:xfrm>
            <a:off x="1795725" y="2382250"/>
            <a:ext cx="3266550" cy="2456449"/>
          </a:xfrm>
          <a:prstGeom prst="rect">
            <a:avLst/>
          </a:prstGeom>
          <a:noFill/>
          <a:ln>
            <a:noFill/>
          </a:ln>
        </p:spPr>
      </p:pic>
      <p:pic>
        <p:nvPicPr>
          <p:cNvPr id="172" name="Google Shape;172;p19"/>
          <p:cNvPicPr preferRelativeResize="0"/>
          <p:nvPr/>
        </p:nvPicPr>
        <p:blipFill>
          <a:blip r:embed="rId4">
            <a:alphaModFix/>
          </a:blip>
          <a:stretch>
            <a:fillRect/>
          </a:stretch>
        </p:blipFill>
        <p:spPr>
          <a:xfrm>
            <a:off x="5154550" y="2382250"/>
            <a:ext cx="3111149" cy="24564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0"/>
          <p:cNvSpPr txBox="1"/>
          <p:nvPr>
            <p:ph idx="1" type="body"/>
          </p:nvPr>
        </p:nvSpPr>
        <p:spPr>
          <a:xfrm>
            <a:off x="1297500" y="667750"/>
            <a:ext cx="7038900" cy="3979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1" lang="tr" sz="1800">
                <a:latin typeface="Source Sans Pro"/>
                <a:ea typeface="Source Sans Pro"/>
                <a:cs typeface="Source Sans Pro"/>
                <a:sym typeface="Source Sans Pro"/>
              </a:rPr>
              <a:t>Darwin’in Evrim Kuramı’nın temel ilke ve prensipleri şu şekildedir: </a:t>
            </a:r>
            <a:endParaRPr b="1" sz="1800">
              <a:latin typeface="Source Sans Pro"/>
              <a:ea typeface="Source Sans Pro"/>
              <a:cs typeface="Source Sans Pro"/>
              <a:sym typeface="Source Sans Pro"/>
            </a:endParaRPr>
          </a:p>
          <a:p>
            <a:pPr indent="-342900" lvl="0" marL="457200" rtl="0" algn="just">
              <a:spcBef>
                <a:spcPts val="1200"/>
              </a:spcBef>
              <a:spcAft>
                <a:spcPts val="0"/>
              </a:spcAft>
              <a:buSzPts val="1800"/>
              <a:buFont typeface="Source Sans Pro"/>
              <a:buAutoNum type="arabicPeriod"/>
            </a:pPr>
            <a:r>
              <a:rPr lang="tr" sz="1800">
                <a:latin typeface="Source Sans Pro"/>
                <a:ea typeface="Source Sans Pro"/>
                <a:cs typeface="Source Sans Pro"/>
                <a:sym typeface="Source Sans Pro"/>
              </a:rPr>
              <a:t>Her türün bireyleri, yetişkin hale gelip yaşayabilecek olanların sayısından, çok daha yüksek sayıda yavru üretme yeteneğine sahiptir. </a:t>
            </a:r>
            <a:endParaRPr sz="1800">
              <a:latin typeface="Source Sans Pro"/>
              <a:ea typeface="Source Sans Pro"/>
              <a:cs typeface="Source Sans Pro"/>
              <a:sym typeface="Source Sans Pro"/>
            </a:endParaRPr>
          </a:p>
          <a:p>
            <a:pPr indent="-342900" lvl="0" marL="457200" rtl="0" algn="just">
              <a:spcBef>
                <a:spcPts val="0"/>
              </a:spcBef>
              <a:spcAft>
                <a:spcPts val="0"/>
              </a:spcAft>
              <a:buSzPts val="1800"/>
              <a:buFont typeface="Source Sans Pro"/>
              <a:buAutoNum type="arabicPeriod"/>
            </a:pPr>
            <a:r>
              <a:rPr lang="tr" sz="1800">
                <a:latin typeface="Source Sans Pro"/>
                <a:ea typeface="Source Sans Pro"/>
                <a:cs typeface="Source Sans Pro"/>
                <a:sym typeface="Source Sans Pro"/>
              </a:rPr>
              <a:t>Doğal popülasyonların büyüklüğü, zaman içinde değişmeden aşağı yukarı aynı kalır. </a:t>
            </a:r>
            <a:endParaRPr sz="1800">
              <a:latin typeface="Source Sans Pro"/>
              <a:ea typeface="Source Sans Pro"/>
              <a:cs typeface="Source Sans Pro"/>
              <a:sym typeface="Source Sans Pro"/>
            </a:endParaRPr>
          </a:p>
          <a:p>
            <a:pPr indent="-342900" lvl="0" marL="457200" rtl="0" algn="just">
              <a:spcBef>
                <a:spcPts val="0"/>
              </a:spcBef>
              <a:spcAft>
                <a:spcPts val="0"/>
              </a:spcAft>
              <a:buSzPts val="1800"/>
              <a:buFont typeface="Source Sans Pro"/>
              <a:buAutoNum type="arabicPeriod"/>
            </a:pPr>
            <a:r>
              <a:rPr lang="tr" sz="1800">
                <a:latin typeface="Source Sans Pro"/>
                <a:ea typeface="Source Sans Pro"/>
                <a:cs typeface="Source Sans Pro"/>
                <a:sym typeface="Source Sans Pro"/>
              </a:rPr>
              <a:t>Yaşama ve üreme konusunda canlılar arasında rekabet (yarış) vardır. </a:t>
            </a:r>
            <a:endParaRPr sz="1800">
              <a:latin typeface="Source Sans Pro"/>
              <a:ea typeface="Source Sans Pro"/>
              <a:cs typeface="Source Sans Pro"/>
              <a:sym typeface="Source Sans Pro"/>
            </a:endParaRPr>
          </a:p>
          <a:p>
            <a:pPr indent="-342900" lvl="0" marL="457200" rtl="0" algn="just">
              <a:spcBef>
                <a:spcPts val="0"/>
              </a:spcBef>
              <a:spcAft>
                <a:spcPts val="0"/>
              </a:spcAft>
              <a:buSzPts val="1800"/>
              <a:buFont typeface="Source Sans Pro"/>
              <a:buAutoNum type="arabicPeriod"/>
            </a:pPr>
            <a:r>
              <a:rPr lang="tr" sz="1800">
                <a:latin typeface="Source Sans Pro"/>
                <a:ea typeface="Source Sans Pro"/>
                <a:cs typeface="Source Sans Pro"/>
                <a:sym typeface="Source Sans Pro"/>
              </a:rPr>
              <a:t>Bir popülasyondaki bireyler kendilerinin yaşama ve üreme şansını etkileyen özellikler bakımından birbirinden farklılıklar gösterirler. </a:t>
            </a:r>
            <a:endParaRPr sz="1800">
              <a:latin typeface="Source Sans Pro"/>
              <a:ea typeface="Source Sans Pro"/>
              <a:cs typeface="Source Sans Pro"/>
              <a:sym typeface="Source Sans Pro"/>
            </a:endParaRPr>
          </a:p>
          <a:p>
            <a:pPr indent="-342900" lvl="0" marL="457200" rtl="0" algn="just">
              <a:spcBef>
                <a:spcPts val="0"/>
              </a:spcBef>
              <a:spcAft>
                <a:spcPts val="0"/>
              </a:spcAft>
              <a:buSzPts val="1800"/>
              <a:buFont typeface="Source Sans Pro"/>
              <a:buAutoNum type="arabicPeriod"/>
            </a:pPr>
            <a:r>
              <a:rPr lang="tr" sz="1800">
                <a:latin typeface="Source Sans Pro"/>
                <a:ea typeface="Source Sans Pro"/>
                <a:cs typeface="Source Sans Pro"/>
                <a:sym typeface="Source Sans Pro"/>
              </a:rPr>
              <a:t>En avantajlı özelliklere sahip bireyler yaşayıp daha çok sayıda yavru verirler.</a:t>
            </a:r>
            <a:endParaRPr sz="1800">
              <a:latin typeface="Source Sans Pro"/>
              <a:ea typeface="Source Sans Pro"/>
              <a:cs typeface="Source Sans Pro"/>
              <a:sym typeface="Source Sans Pr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1"/>
          <p:cNvSpPr txBox="1"/>
          <p:nvPr>
            <p:ph idx="1" type="body"/>
          </p:nvPr>
        </p:nvSpPr>
        <p:spPr>
          <a:xfrm>
            <a:off x="1297500" y="694825"/>
            <a:ext cx="7038900" cy="4033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1" lang="tr" sz="1400">
                <a:latin typeface="Source Sans Pro"/>
                <a:ea typeface="Source Sans Pro"/>
                <a:cs typeface="Source Sans Pro"/>
                <a:sym typeface="Source Sans Pro"/>
              </a:rPr>
              <a:t>Darwin’in ortaya attığı Evrim kuramında açıklayamadığı bazı noktalar vardı: </a:t>
            </a:r>
            <a:endParaRPr b="1" sz="1400">
              <a:latin typeface="Source Sans Pro"/>
              <a:ea typeface="Source Sans Pro"/>
              <a:cs typeface="Source Sans Pro"/>
              <a:sym typeface="Source Sans Pro"/>
            </a:endParaRPr>
          </a:p>
          <a:p>
            <a:pPr indent="-317500" lvl="0" marL="457200" rtl="0" algn="just">
              <a:spcBef>
                <a:spcPts val="1200"/>
              </a:spcBef>
              <a:spcAft>
                <a:spcPts val="0"/>
              </a:spcAft>
              <a:buSzPts val="1400"/>
              <a:buFont typeface="Source Sans Pro"/>
              <a:buAutoNum type="arabicPeriod"/>
            </a:pPr>
            <a:r>
              <a:rPr lang="tr" sz="1400">
                <a:latin typeface="Source Sans Pro"/>
                <a:ea typeface="Source Sans Pro"/>
                <a:cs typeface="Source Sans Pro"/>
                <a:sym typeface="Source Sans Pro"/>
              </a:rPr>
              <a:t>Bir türün bireyleri arasında görülen çeşitliliğin kaynağı. </a:t>
            </a:r>
            <a:endParaRPr sz="1400">
              <a:latin typeface="Source Sans Pro"/>
              <a:ea typeface="Source Sans Pro"/>
              <a:cs typeface="Source Sans Pro"/>
              <a:sym typeface="Source Sans Pro"/>
            </a:endParaRPr>
          </a:p>
          <a:p>
            <a:pPr indent="-317500" lvl="0" marL="457200" rtl="0" algn="just">
              <a:spcBef>
                <a:spcPts val="0"/>
              </a:spcBef>
              <a:spcAft>
                <a:spcPts val="0"/>
              </a:spcAft>
              <a:buSzPts val="1400"/>
              <a:buFont typeface="Source Sans Pro"/>
              <a:buAutoNum type="arabicPeriod"/>
            </a:pPr>
            <a:r>
              <a:rPr lang="tr" sz="1400">
                <a:latin typeface="Source Sans Pro"/>
                <a:ea typeface="Source Sans Pro"/>
                <a:cs typeface="Source Sans Pro"/>
                <a:sym typeface="Source Sans Pro"/>
              </a:rPr>
              <a:t>Yeni türlerin ortaya çıkışı. </a:t>
            </a:r>
            <a:endParaRPr sz="1400">
              <a:latin typeface="Source Sans Pro"/>
              <a:ea typeface="Source Sans Pro"/>
              <a:cs typeface="Source Sans Pro"/>
              <a:sym typeface="Source Sans Pro"/>
            </a:endParaRPr>
          </a:p>
          <a:p>
            <a:pPr indent="0" lvl="0" marL="0" rtl="0" algn="just">
              <a:spcBef>
                <a:spcPts val="1200"/>
              </a:spcBef>
              <a:spcAft>
                <a:spcPts val="0"/>
              </a:spcAft>
              <a:buNone/>
            </a:pPr>
            <a:r>
              <a:rPr lang="tr" sz="1400">
                <a:latin typeface="Source Sans Pro"/>
                <a:ea typeface="Source Sans Pro"/>
                <a:cs typeface="Source Sans Pro"/>
                <a:sym typeface="Source Sans Pro"/>
              </a:rPr>
              <a:t>Fakat bugün biliyoruz ki, çeşitlilik gösteren karakterler, bir genin farklı allellerinin ifadesi olarak ortaya çıkmaktadır. </a:t>
            </a:r>
            <a:endParaRPr sz="1400">
              <a:latin typeface="Source Sans Pro"/>
              <a:ea typeface="Source Sans Pro"/>
              <a:cs typeface="Source Sans Pro"/>
              <a:sym typeface="Source Sans Pro"/>
            </a:endParaRPr>
          </a:p>
          <a:p>
            <a:pPr indent="0" lvl="0" marL="0" rtl="0" algn="just">
              <a:spcBef>
                <a:spcPts val="1200"/>
              </a:spcBef>
              <a:spcAft>
                <a:spcPts val="0"/>
              </a:spcAft>
              <a:buNone/>
            </a:pPr>
            <a:r>
              <a:rPr lang="tr" sz="1400">
                <a:latin typeface="Source Sans Pro"/>
                <a:ea typeface="Source Sans Pro"/>
                <a:cs typeface="Source Sans Pro"/>
                <a:sym typeface="Source Sans Pro"/>
              </a:rPr>
              <a:t>Bir popülasyonda taşıdığı allellerin yararlı (üstün özellikli, avantajlı) kombinasyonlarına sahip bireyler, daha az avantajlı allel kombinasyonlarına sahip bireylere göre, daha çok yaşama ve daha çok yavru bırakma şansına sahiptir. </a:t>
            </a:r>
            <a:endParaRPr sz="1400">
              <a:latin typeface="Source Sans Pro"/>
              <a:ea typeface="Source Sans Pro"/>
              <a:cs typeface="Source Sans Pro"/>
              <a:sym typeface="Source Sans Pro"/>
            </a:endParaRPr>
          </a:p>
          <a:p>
            <a:pPr indent="0" lvl="0" marL="0" rtl="0" algn="just">
              <a:spcBef>
                <a:spcPts val="1200"/>
              </a:spcBef>
              <a:spcAft>
                <a:spcPts val="0"/>
              </a:spcAft>
              <a:buNone/>
            </a:pPr>
            <a:r>
              <a:rPr lang="tr" sz="1400">
                <a:latin typeface="Source Sans Pro"/>
                <a:ea typeface="Source Sans Pro"/>
                <a:cs typeface="Source Sans Pro"/>
                <a:sym typeface="Source Sans Pro"/>
              </a:rPr>
              <a:t>Bir kuşak sonra yararlı kombinasyonlar gösteren bu allellerin popülasyondaki frekansı artacaktır. Gen frekansında meydana gelen küçük çaplı bu değişimler </a:t>
            </a:r>
            <a:r>
              <a:rPr b="1" lang="tr" sz="1400">
                <a:latin typeface="Source Sans Pro"/>
                <a:ea typeface="Source Sans Pro"/>
                <a:cs typeface="Source Sans Pro"/>
                <a:sym typeface="Source Sans Pro"/>
              </a:rPr>
              <a:t>mikroevrim</a:t>
            </a:r>
            <a:r>
              <a:rPr lang="tr" sz="1400">
                <a:latin typeface="Source Sans Pro"/>
                <a:ea typeface="Source Sans Pro"/>
                <a:cs typeface="Source Sans Pro"/>
                <a:sym typeface="Source Sans Pro"/>
              </a:rPr>
              <a:t> olarak adlandırılır.</a:t>
            </a:r>
            <a:endParaRPr sz="1400">
              <a:latin typeface="Source Sans Pro"/>
              <a:ea typeface="Source Sans Pro"/>
              <a:cs typeface="Source Sans Pro"/>
              <a:sym typeface="Source Sans Pro"/>
            </a:endParaRPr>
          </a:p>
          <a:p>
            <a:pPr indent="0" lvl="0" marL="0" rtl="0" algn="just">
              <a:spcBef>
                <a:spcPts val="1200"/>
              </a:spcBef>
              <a:spcAft>
                <a:spcPts val="1200"/>
              </a:spcAft>
              <a:buNone/>
            </a:pPr>
            <a:r>
              <a:rPr lang="tr" sz="1400">
                <a:latin typeface="Source Sans Pro"/>
                <a:ea typeface="Source Sans Pro"/>
                <a:cs typeface="Source Sans Pro"/>
                <a:sym typeface="Source Sans Pro"/>
              </a:rPr>
              <a:t>Evrim kuramına göre gen havuzundaki allel frekansına mutasyon, rastgele olmayan eşleşme, genetik kayma, gen göçü ve doğal seleksiyon etki eder.</a:t>
            </a:r>
            <a:endParaRPr sz="1400">
              <a:latin typeface="Source Sans Pro"/>
              <a:ea typeface="Source Sans Pro"/>
              <a:cs typeface="Source Sans Pro"/>
              <a:sym typeface="Source Sans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2"/>
          <p:cNvSpPr txBox="1"/>
          <p:nvPr>
            <p:ph idx="1" type="body"/>
          </p:nvPr>
        </p:nvSpPr>
        <p:spPr>
          <a:xfrm>
            <a:off x="1297500" y="649700"/>
            <a:ext cx="7038900" cy="3880200"/>
          </a:xfrm>
          <a:prstGeom prst="rect">
            <a:avLst/>
          </a:prstGeom>
        </p:spPr>
        <p:txBody>
          <a:bodyPr anchorCtr="0" anchor="t" bIns="91425" lIns="91425" spcFirstLastPara="1" rIns="91425" wrap="square" tIns="91425">
            <a:normAutofit/>
          </a:bodyPr>
          <a:lstStyle/>
          <a:p>
            <a:pPr indent="-349250" lvl="0" marL="457200" rtl="0" algn="just">
              <a:spcBef>
                <a:spcPts val="0"/>
              </a:spcBef>
              <a:spcAft>
                <a:spcPts val="0"/>
              </a:spcAft>
              <a:buSzPts val="1900"/>
              <a:buFont typeface="Source Sans Pro"/>
              <a:buChar char="❏"/>
            </a:pPr>
            <a:r>
              <a:rPr lang="tr" sz="1900">
                <a:latin typeface="Source Sans Pro"/>
                <a:ea typeface="Source Sans Pro"/>
                <a:cs typeface="Source Sans Pro"/>
                <a:sym typeface="Source Sans Pro"/>
              </a:rPr>
              <a:t>Günümüze kadar yeni tür oluşumunu açıklamak için birçok kuram ortaya atılmıştır. Günümüzde yeni türlerin oluşumunu açıklayan </a:t>
            </a:r>
            <a:r>
              <a:rPr b="1" lang="tr" sz="1900">
                <a:latin typeface="Source Sans Pro"/>
                <a:ea typeface="Source Sans Pro"/>
                <a:cs typeface="Source Sans Pro"/>
                <a:sym typeface="Source Sans Pro"/>
              </a:rPr>
              <a:t>iki kuram</a:t>
            </a:r>
            <a:r>
              <a:rPr lang="tr" sz="1900">
                <a:latin typeface="Source Sans Pro"/>
                <a:ea typeface="Source Sans Pro"/>
                <a:cs typeface="Source Sans Pro"/>
                <a:sym typeface="Source Sans Pro"/>
              </a:rPr>
              <a:t> yaygın bir şekilde kabul görmektedir. </a:t>
            </a:r>
            <a:endParaRPr sz="1900">
              <a:latin typeface="Source Sans Pro"/>
              <a:ea typeface="Source Sans Pro"/>
              <a:cs typeface="Source Sans Pro"/>
              <a:sym typeface="Source Sans Pro"/>
            </a:endParaRPr>
          </a:p>
          <a:p>
            <a:pPr indent="-349250" lvl="0" marL="457200" rtl="0" algn="just">
              <a:spcBef>
                <a:spcPts val="0"/>
              </a:spcBef>
              <a:spcAft>
                <a:spcPts val="0"/>
              </a:spcAft>
              <a:buSzPts val="1900"/>
              <a:buFont typeface="Source Sans Pro"/>
              <a:buChar char="❏"/>
            </a:pPr>
            <a:r>
              <a:rPr b="1" lang="tr" sz="1900">
                <a:latin typeface="Source Sans Pro"/>
                <a:ea typeface="Source Sans Pro"/>
                <a:cs typeface="Source Sans Pro"/>
                <a:sym typeface="Source Sans Pro"/>
              </a:rPr>
              <a:t>Allopatrik türleşmede popülasyonlar,</a:t>
            </a:r>
            <a:r>
              <a:rPr lang="tr" sz="1900">
                <a:latin typeface="Source Sans Pro"/>
                <a:ea typeface="Source Sans Pro"/>
                <a:cs typeface="Source Sans Pro"/>
                <a:sym typeface="Source Sans Pro"/>
              </a:rPr>
              <a:t> önce coğrafik olarak birbirinden ayrılır. Zamanla genetik olarak da farklılaşırlar. </a:t>
            </a:r>
            <a:r>
              <a:rPr b="1" lang="tr" sz="1900">
                <a:latin typeface="Source Sans Pro"/>
                <a:ea typeface="Source Sans Pro"/>
                <a:cs typeface="Source Sans Pro"/>
                <a:sym typeface="Source Sans Pro"/>
              </a:rPr>
              <a:t>Simpatrik türleşmede popülasyonlar,</a:t>
            </a:r>
            <a:r>
              <a:rPr lang="tr" sz="1900">
                <a:latin typeface="Source Sans Pro"/>
                <a:ea typeface="Source Sans Pro"/>
                <a:cs typeface="Source Sans Pro"/>
                <a:sym typeface="Source Sans Pro"/>
              </a:rPr>
              <a:t> poliploidi nedeniyle birbirlerine karşı üreme izolasyonu kazanırlar. </a:t>
            </a:r>
            <a:endParaRPr sz="1900">
              <a:latin typeface="Source Sans Pro"/>
              <a:ea typeface="Source Sans Pro"/>
              <a:cs typeface="Source Sans Pro"/>
              <a:sym typeface="Source Sans Pro"/>
            </a:endParaRPr>
          </a:p>
          <a:p>
            <a:pPr indent="-349250" lvl="0" marL="457200" rtl="0" algn="just">
              <a:spcBef>
                <a:spcPts val="0"/>
              </a:spcBef>
              <a:spcAft>
                <a:spcPts val="0"/>
              </a:spcAft>
              <a:buSzPts val="1900"/>
              <a:buFont typeface="Source Sans Pro"/>
              <a:buChar char="❏"/>
            </a:pPr>
            <a:r>
              <a:rPr lang="tr" sz="1900">
                <a:latin typeface="Source Sans Pro"/>
                <a:ea typeface="Source Sans Pro"/>
                <a:cs typeface="Source Sans Pro"/>
                <a:sym typeface="Source Sans Pro"/>
              </a:rPr>
              <a:t>Ayrıca birkaç önemli gen üzerinde meydana gelen mutasyon, kısa süre içinde canlının üreme biyolojisinde değişikliklere yol açarak ilgili popülasyonlar arasında üreme izolasyonu oluşturur.</a:t>
            </a:r>
            <a:endParaRPr sz="1900">
              <a:latin typeface="Source Sans Pro"/>
              <a:ea typeface="Source Sans Pro"/>
              <a:cs typeface="Source Sans Pro"/>
              <a:sym typeface="Source Sans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3"/>
          <p:cNvSpPr txBox="1"/>
          <p:nvPr>
            <p:ph type="title"/>
          </p:nvPr>
        </p:nvSpPr>
        <p:spPr>
          <a:xfrm>
            <a:off x="1297500" y="658725"/>
            <a:ext cx="7038900" cy="6492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b="1" lang="tr" sz="2200">
                <a:latin typeface="Source Sans Pro"/>
                <a:ea typeface="Source Sans Pro"/>
                <a:cs typeface="Source Sans Pro"/>
                <a:sym typeface="Source Sans Pro"/>
              </a:rPr>
              <a:t>Bitkilerin Gelişim Tarihi </a:t>
            </a:r>
            <a:endParaRPr b="1" sz="3300">
              <a:latin typeface="Source Sans Pro"/>
              <a:ea typeface="Source Sans Pro"/>
              <a:cs typeface="Source Sans Pro"/>
              <a:sym typeface="Source Sans Pro"/>
            </a:endParaRPr>
          </a:p>
        </p:txBody>
      </p:sp>
      <p:sp>
        <p:nvSpPr>
          <p:cNvPr id="193" name="Google Shape;193;p23"/>
          <p:cNvSpPr txBox="1"/>
          <p:nvPr>
            <p:ph idx="1" type="body"/>
          </p:nvPr>
        </p:nvSpPr>
        <p:spPr>
          <a:xfrm>
            <a:off x="1297500" y="1182100"/>
            <a:ext cx="7038900" cy="3296700"/>
          </a:xfrm>
          <a:prstGeom prst="rect">
            <a:avLst/>
          </a:prstGeom>
        </p:spPr>
        <p:txBody>
          <a:bodyPr anchorCtr="0" anchor="t" bIns="91425" lIns="91425" spcFirstLastPara="1" rIns="91425" wrap="square" tIns="91425">
            <a:normAutofit/>
          </a:bodyPr>
          <a:lstStyle/>
          <a:p>
            <a:pPr indent="-342900" lvl="0" marL="457200" rtl="0" algn="just">
              <a:spcBef>
                <a:spcPts val="0"/>
              </a:spcBef>
              <a:spcAft>
                <a:spcPts val="0"/>
              </a:spcAft>
              <a:buSzPts val="1800"/>
              <a:buFont typeface="Source Sans Pro"/>
              <a:buChar char="❏"/>
            </a:pPr>
            <a:r>
              <a:rPr lang="tr" sz="1800">
                <a:latin typeface="Source Sans Pro"/>
                <a:ea typeface="Source Sans Pro"/>
                <a:cs typeface="Source Sans Pro"/>
                <a:sym typeface="Source Sans Pro"/>
              </a:rPr>
              <a:t>Bitkiler, günümüzden yaklaşık 500 milyon yıl önce </a:t>
            </a:r>
            <a:r>
              <a:rPr b="1" lang="tr" sz="1800">
                <a:latin typeface="Source Sans Pro"/>
                <a:ea typeface="Source Sans Pro"/>
                <a:cs typeface="Source Sans Pro"/>
                <a:sym typeface="Source Sans Pro"/>
              </a:rPr>
              <a:t>Charophyceae </a:t>
            </a:r>
            <a:r>
              <a:rPr lang="tr" sz="1800">
                <a:latin typeface="Source Sans Pro"/>
                <a:ea typeface="Source Sans Pro"/>
                <a:cs typeface="Source Sans Pro"/>
                <a:sym typeface="Source Sans Pro"/>
              </a:rPr>
              <a:t>olarak bilinen yeşil alglerden gelişmiştir. </a:t>
            </a:r>
            <a:endParaRPr sz="1800">
              <a:latin typeface="Source Sans Pro"/>
              <a:ea typeface="Source Sans Pro"/>
              <a:cs typeface="Source Sans Pro"/>
              <a:sym typeface="Source Sans Pro"/>
            </a:endParaRPr>
          </a:p>
          <a:p>
            <a:pPr indent="-342900" lvl="0" marL="457200" rtl="0" algn="just">
              <a:spcBef>
                <a:spcPts val="0"/>
              </a:spcBef>
              <a:spcAft>
                <a:spcPts val="0"/>
              </a:spcAft>
              <a:buSzPts val="1800"/>
              <a:buFont typeface="Source Sans Pro"/>
              <a:buChar char="❏"/>
            </a:pPr>
            <a:r>
              <a:rPr lang="tr" sz="1800">
                <a:latin typeface="Source Sans Pro"/>
                <a:ea typeface="Source Sans Pro"/>
                <a:cs typeface="Source Sans Pro"/>
                <a:sym typeface="Source Sans Pro"/>
              </a:rPr>
              <a:t>Halen 250.000’den fazla bitki türü yeryüzünde yaşamını sürdürmektedir. Bitkilerin gelişim tarihini anlayabilmek için bitki bilimciler birçok yöntemden yararlanırlar. </a:t>
            </a:r>
            <a:endParaRPr sz="1800">
              <a:latin typeface="Source Sans Pro"/>
              <a:ea typeface="Source Sans Pro"/>
              <a:cs typeface="Source Sans Pro"/>
              <a:sym typeface="Source Sans Pro"/>
            </a:endParaRPr>
          </a:p>
          <a:p>
            <a:pPr indent="-342900" lvl="0" marL="457200" rtl="0" algn="just">
              <a:spcBef>
                <a:spcPts val="0"/>
              </a:spcBef>
              <a:spcAft>
                <a:spcPts val="0"/>
              </a:spcAft>
              <a:buSzPts val="1800"/>
              <a:buFont typeface="Source Sans Pro"/>
              <a:buChar char="❏"/>
            </a:pPr>
            <a:r>
              <a:rPr b="1" lang="tr" sz="1800">
                <a:latin typeface="Source Sans Pro"/>
                <a:ea typeface="Source Sans Pro"/>
                <a:cs typeface="Source Sans Pro"/>
                <a:sym typeface="Source Sans Pro"/>
              </a:rPr>
              <a:t>Genetik</a:t>
            </a:r>
            <a:r>
              <a:rPr lang="tr" sz="1800">
                <a:latin typeface="Source Sans Pro"/>
                <a:ea typeface="Source Sans Pro"/>
                <a:cs typeface="Source Sans Pro"/>
                <a:sym typeface="Source Sans Pro"/>
              </a:rPr>
              <a:t> ve </a:t>
            </a:r>
            <a:r>
              <a:rPr b="1" lang="tr" sz="1800">
                <a:latin typeface="Source Sans Pro"/>
                <a:ea typeface="Source Sans Pro"/>
                <a:cs typeface="Source Sans Pro"/>
                <a:sym typeface="Source Sans Pro"/>
              </a:rPr>
              <a:t>Paleobotanik</a:t>
            </a:r>
            <a:r>
              <a:rPr lang="tr" sz="1800">
                <a:latin typeface="Source Sans Pro"/>
                <a:ea typeface="Source Sans Pro"/>
                <a:cs typeface="Source Sans Pro"/>
                <a:sym typeface="Source Sans Pro"/>
              </a:rPr>
              <a:t> (Bitki fosil bilimi) atasal ilişkileri ve evrimsel süreçleri belirlemede büyük rol oynar. </a:t>
            </a:r>
            <a:endParaRPr sz="1800">
              <a:latin typeface="Source Sans Pro"/>
              <a:ea typeface="Source Sans Pro"/>
              <a:cs typeface="Source Sans Pro"/>
              <a:sym typeface="Source Sans Pro"/>
            </a:endParaRPr>
          </a:p>
          <a:p>
            <a:pPr indent="-342900" lvl="0" marL="457200" rtl="0" algn="just">
              <a:spcBef>
                <a:spcPts val="0"/>
              </a:spcBef>
              <a:spcAft>
                <a:spcPts val="0"/>
              </a:spcAft>
              <a:buSzPts val="1800"/>
              <a:buFont typeface="Source Sans Pro"/>
              <a:buChar char="❏"/>
            </a:pPr>
            <a:r>
              <a:rPr lang="tr" sz="1800">
                <a:latin typeface="Source Sans Pro"/>
                <a:ea typeface="Source Sans Pro"/>
                <a:cs typeface="Source Sans Pro"/>
                <a:sym typeface="Source Sans Pro"/>
              </a:rPr>
              <a:t>DNA analizlerinden ve fosil bulgularından elde edilen bilgiler günümüz bitki gruplarının hangi sıra ile ortaya çıktığını açıklamaktadır. </a:t>
            </a:r>
            <a:endParaRPr sz="1800">
              <a:latin typeface="Source Sans Pro"/>
              <a:ea typeface="Source Sans Pro"/>
              <a:cs typeface="Source Sans Pro"/>
              <a:sym typeface="Source Sans Pr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4"/>
          <p:cNvSpPr txBox="1"/>
          <p:nvPr>
            <p:ph idx="1" type="body"/>
          </p:nvPr>
        </p:nvSpPr>
        <p:spPr>
          <a:xfrm>
            <a:off x="1297500" y="586550"/>
            <a:ext cx="7038900" cy="38922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None/>
            </a:pPr>
            <a:r>
              <a:rPr b="1" lang="tr" sz="2300">
                <a:latin typeface="Source Sans Pro"/>
                <a:ea typeface="Source Sans Pro"/>
                <a:cs typeface="Source Sans Pro"/>
                <a:sym typeface="Source Sans Pro"/>
              </a:rPr>
              <a:t>Bitkilerin evrimsel gelişiminde dört ana süreç belirgindir: </a:t>
            </a:r>
            <a:endParaRPr b="1" sz="2300">
              <a:latin typeface="Source Sans Pro"/>
              <a:ea typeface="Source Sans Pro"/>
              <a:cs typeface="Source Sans Pro"/>
              <a:sym typeface="Source Sans Pro"/>
            </a:endParaRPr>
          </a:p>
          <a:p>
            <a:pPr indent="-374650" lvl="0" marL="457200" rtl="0" algn="just">
              <a:spcBef>
                <a:spcPts val="1200"/>
              </a:spcBef>
              <a:spcAft>
                <a:spcPts val="0"/>
              </a:spcAft>
              <a:buSzPts val="2300"/>
              <a:buFont typeface="Source Sans Pro"/>
              <a:buAutoNum type="arabicPeriod"/>
            </a:pPr>
            <a:r>
              <a:rPr lang="tr" sz="2300">
                <a:latin typeface="Source Sans Pro"/>
                <a:ea typeface="Source Sans Pro"/>
                <a:cs typeface="Source Sans Pro"/>
                <a:sym typeface="Source Sans Pro"/>
              </a:rPr>
              <a:t>Karaya uyum sağlamış bitkilerin ortaya çıkışı (500 myö). </a:t>
            </a:r>
            <a:endParaRPr sz="2300">
              <a:latin typeface="Source Sans Pro"/>
              <a:ea typeface="Source Sans Pro"/>
              <a:cs typeface="Source Sans Pro"/>
              <a:sym typeface="Source Sans Pro"/>
            </a:endParaRPr>
          </a:p>
          <a:p>
            <a:pPr indent="-374650" lvl="0" marL="457200" rtl="0" algn="just">
              <a:spcBef>
                <a:spcPts val="0"/>
              </a:spcBef>
              <a:spcAft>
                <a:spcPts val="0"/>
              </a:spcAft>
              <a:buSzPts val="2300"/>
              <a:buFont typeface="Source Sans Pro"/>
              <a:buAutoNum type="arabicPeriod"/>
            </a:pPr>
            <a:r>
              <a:rPr lang="tr" sz="2300">
                <a:latin typeface="Source Sans Pro"/>
                <a:ea typeface="Source Sans Pro"/>
                <a:cs typeface="Source Sans Pro"/>
                <a:sym typeface="Source Sans Pro"/>
              </a:rPr>
              <a:t> Damarlı bitkilerin oluşumu (400 myö). </a:t>
            </a:r>
            <a:endParaRPr sz="2300">
              <a:latin typeface="Source Sans Pro"/>
              <a:ea typeface="Source Sans Pro"/>
              <a:cs typeface="Source Sans Pro"/>
              <a:sym typeface="Source Sans Pro"/>
            </a:endParaRPr>
          </a:p>
          <a:p>
            <a:pPr indent="-374650" lvl="0" marL="457200" rtl="0" algn="just">
              <a:spcBef>
                <a:spcPts val="0"/>
              </a:spcBef>
              <a:spcAft>
                <a:spcPts val="0"/>
              </a:spcAft>
              <a:buSzPts val="2300"/>
              <a:buFont typeface="Source Sans Pro"/>
              <a:buAutoNum type="arabicPeriod"/>
            </a:pPr>
            <a:r>
              <a:rPr lang="tr" sz="2300">
                <a:latin typeface="Source Sans Pro"/>
                <a:ea typeface="Source Sans Pro"/>
                <a:cs typeface="Source Sans Pro"/>
                <a:sym typeface="Source Sans Pro"/>
              </a:rPr>
              <a:t>Tohumlu bitkilerin evrimi (365 myö). </a:t>
            </a:r>
            <a:endParaRPr sz="2300">
              <a:latin typeface="Source Sans Pro"/>
              <a:ea typeface="Source Sans Pro"/>
              <a:cs typeface="Source Sans Pro"/>
              <a:sym typeface="Source Sans Pro"/>
            </a:endParaRPr>
          </a:p>
          <a:p>
            <a:pPr indent="-374650" lvl="0" marL="457200" rtl="0" algn="just">
              <a:spcBef>
                <a:spcPts val="0"/>
              </a:spcBef>
              <a:spcAft>
                <a:spcPts val="0"/>
              </a:spcAft>
              <a:buSzPts val="2300"/>
              <a:buFont typeface="Source Sans Pro"/>
              <a:buAutoNum type="arabicPeriod"/>
            </a:pPr>
            <a:r>
              <a:rPr lang="tr" sz="2300">
                <a:latin typeface="Source Sans Pro"/>
                <a:ea typeface="Source Sans Pro"/>
                <a:cs typeface="Source Sans Pro"/>
                <a:sym typeface="Source Sans Pro"/>
              </a:rPr>
              <a:t>Çiçekli bitkilerin çeşitlenmesi (150 myö). </a:t>
            </a:r>
            <a:endParaRPr sz="2300">
              <a:latin typeface="Source Sans Pro"/>
              <a:ea typeface="Source Sans Pro"/>
              <a:cs typeface="Source Sans Pro"/>
              <a:sym typeface="Source Sans Pr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204" name="Google Shape;204;p25"/>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5" name="Google Shape;205;p25"/>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6"/>
          <p:cNvSpPr txBox="1"/>
          <p:nvPr>
            <p:ph idx="1" type="body"/>
          </p:nvPr>
        </p:nvSpPr>
        <p:spPr>
          <a:xfrm>
            <a:off x="1297500" y="640675"/>
            <a:ext cx="7038900" cy="3837900"/>
          </a:xfrm>
          <a:prstGeom prst="rect">
            <a:avLst/>
          </a:prstGeom>
        </p:spPr>
        <p:txBody>
          <a:bodyPr anchorCtr="0" anchor="t" bIns="91425" lIns="91425" spcFirstLastPara="1" rIns="91425" wrap="square" tIns="91425">
            <a:noAutofit/>
          </a:bodyPr>
          <a:lstStyle/>
          <a:p>
            <a:pPr indent="-349250" lvl="0" marL="457200" rtl="0" algn="just">
              <a:spcBef>
                <a:spcPts val="0"/>
              </a:spcBef>
              <a:spcAft>
                <a:spcPts val="0"/>
              </a:spcAft>
              <a:buSzPts val="1900"/>
              <a:buFont typeface="Source Sans Pro"/>
              <a:buChar char="❏"/>
            </a:pPr>
            <a:r>
              <a:rPr lang="tr" sz="1900">
                <a:latin typeface="Source Sans Pro"/>
                <a:ea typeface="Source Sans Pro"/>
                <a:cs typeface="Source Sans Pro"/>
                <a:sym typeface="Source Sans Pro"/>
              </a:rPr>
              <a:t>Bitkileri var edecek ilk canlılar, diğer canlılara göre gerçekten çok eskilerde yaşamıştır. </a:t>
            </a:r>
            <a:endParaRPr sz="1900">
              <a:latin typeface="Source Sans Pro"/>
              <a:ea typeface="Source Sans Pro"/>
              <a:cs typeface="Source Sans Pro"/>
              <a:sym typeface="Source Sans Pro"/>
            </a:endParaRPr>
          </a:p>
          <a:p>
            <a:pPr indent="-349250" lvl="0" marL="457200" rtl="0" algn="just">
              <a:spcBef>
                <a:spcPts val="0"/>
              </a:spcBef>
              <a:spcAft>
                <a:spcPts val="0"/>
              </a:spcAft>
              <a:buSzPts val="1900"/>
              <a:buFont typeface="Source Sans Pro"/>
              <a:buChar char="❏"/>
            </a:pPr>
            <a:r>
              <a:rPr lang="tr" sz="1900">
                <a:latin typeface="Source Sans Pro"/>
                <a:ea typeface="Source Sans Pro"/>
                <a:cs typeface="Source Sans Pro"/>
                <a:sym typeface="Source Sans Pro"/>
              </a:rPr>
              <a:t>Fotosentez yapabilen ilk tek hücreli bakteriler olan siyanobakteriler ilk defa yaklaşık 3.5 milyar yıl önce evrimleşmiştir ve 2.8 milyar yıl öncesine kadar sayılarını iyice arttırarak bizlere trilyonlarca fosil bırakmıştır. </a:t>
            </a:r>
            <a:endParaRPr sz="1900">
              <a:latin typeface="Source Sans Pro"/>
              <a:ea typeface="Source Sans Pro"/>
              <a:cs typeface="Source Sans Pro"/>
              <a:sym typeface="Source Sans Pro"/>
            </a:endParaRPr>
          </a:p>
          <a:p>
            <a:pPr indent="-349250" lvl="0" marL="457200" rtl="0" algn="just">
              <a:spcBef>
                <a:spcPts val="0"/>
              </a:spcBef>
              <a:spcAft>
                <a:spcPts val="0"/>
              </a:spcAft>
              <a:buSzPts val="1900"/>
              <a:buFont typeface="Source Sans Pro"/>
              <a:buChar char="❏"/>
            </a:pPr>
            <a:r>
              <a:rPr lang="tr" sz="1900">
                <a:latin typeface="Source Sans Pro"/>
                <a:ea typeface="Source Sans Pro"/>
                <a:cs typeface="Source Sans Pro"/>
                <a:sym typeface="Source Sans Pro"/>
              </a:rPr>
              <a:t>Bu bakteriler, daha sonradan oksijen üretimleri sayesinde Dünya'daki oksijen miktarını hızla arttırmışlar, böylece oksijensiz solunumdan oksijenli solunuma evrimi tetiklemişlerdir (oksijenin en başlarda tüm hayvanlara bir zehir etkisi yaptığını ve pek çok türün oksijen sebebiyle yok olduğunu belirtmek gerekir).</a:t>
            </a:r>
            <a:endParaRPr sz="1600">
              <a:latin typeface="Source Sans Pro"/>
              <a:ea typeface="Source Sans Pro"/>
              <a:cs typeface="Source Sans Pro"/>
              <a:sym typeface="Source Sans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7"/>
          <p:cNvSpPr txBox="1"/>
          <p:nvPr>
            <p:ph idx="1" type="body"/>
          </p:nvPr>
        </p:nvSpPr>
        <p:spPr>
          <a:xfrm>
            <a:off x="1297500" y="631650"/>
            <a:ext cx="7038900" cy="1904100"/>
          </a:xfrm>
          <a:prstGeom prst="rect">
            <a:avLst/>
          </a:prstGeom>
        </p:spPr>
        <p:txBody>
          <a:bodyPr anchorCtr="0" anchor="t" bIns="91425" lIns="91425" spcFirstLastPara="1" rIns="91425" wrap="square" tIns="91425">
            <a:normAutofit/>
          </a:bodyPr>
          <a:lstStyle/>
          <a:p>
            <a:pPr indent="0" lvl="0" marL="0" rtl="0" algn="just">
              <a:spcBef>
                <a:spcPts val="0"/>
              </a:spcBef>
              <a:spcAft>
                <a:spcPts val="1200"/>
              </a:spcAft>
              <a:buNone/>
            </a:pPr>
            <a:r>
              <a:rPr lang="tr" sz="1600">
                <a:latin typeface="Source Sans Pro"/>
                <a:ea typeface="Source Sans Pro"/>
                <a:cs typeface="Source Sans Pro"/>
                <a:sym typeface="Source Sans Pro"/>
              </a:rPr>
              <a:t>Daha sonradan, ökaryotların evrimleşmeye başlamasıyla </a:t>
            </a:r>
            <a:r>
              <a:rPr b="1" lang="tr" sz="1600">
                <a:latin typeface="Source Sans Pro"/>
                <a:ea typeface="Source Sans Pro"/>
                <a:cs typeface="Source Sans Pro"/>
                <a:sym typeface="Source Sans Pro"/>
              </a:rPr>
              <a:t>(</a:t>
            </a:r>
            <a:r>
              <a:rPr b="1" lang="tr" sz="1600">
                <a:uFill>
                  <a:noFill/>
                </a:uFill>
                <a:latin typeface="Source Sans Pro"/>
                <a:ea typeface="Source Sans Pro"/>
                <a:cs typeface="Source Sans Pro"/>
                <a:sym typeface="Source Sans Pro"/>
                <a:hlinkClick r:id="rId3"/>
              </a:rPr>
              <a:t>Endosimbiyotik Teori</a:t>
            </a:r>
            <a:r>
              <a:rPr b="1" lang="tr" sz="1600">
                <a:latin typeface="Source Sans Pro"/>
                <a:ea typeface="Source Sans Pro"/>
                <a:cs typeface="Source Sans Pro"/>
                <a:sym typeface="Source Sans Pro"/>
              </a:rPr>
              <a:t>)</a:t>
            </a:r>
            <a:r>
              <a:rPr lang="tr" sz="1600">
                <a:latin typeface="Source Sans Pro"/>
                <a:ea typeface="Source Sans Pro"/>
                <a:cs typeface="Source Sans Pro"/>
                <a:sym typeface="Source Sans Pro"/>
              </a:rPr>
              <a:t>, siyanobakteriler serbest olarak işlev görmekten çok, diğer hücrelerin içerisinde bir organel olarak işlev görmeye başlamışlardır. Bu sayede ökaryotlar da, daha aktif ve organize bir şekilde fotosentez yapabilmeye başlamışlar, milyonlarca yıllık evrim sonucunda da siyanobakteriler, diğer hücre bünyesinde kloroplastlara evrimleşmişlerdir.</a:t>
            </a:r>
            <a:endParaRPr>
              <a:latin typeface="Source Sans Pro"/>
              <a:ea typeface="Source Sans Pro"/>
              <a:cs typeface="Source Sans Pro"/>
              <a:sym typeface="Source Sans Pro"/>
            </a:endParaRPr>
          </a:p>
        </p:txBody>
      </p:sp>
      <p:pic>
        <p:nvPicPr>
          <p:cNvPr id="216" name="Google Shape;216;p27"/>
          <p:cNvPicPr preferRelativeResize="0"/>
          <p:nvPr/>
        </p:nvPicPr>
        <p:blipFill>
          <a:blip r:embed="rId4">
            <a:alphaModFix/>
          </a:blip>
          <a:stretch>
            <a:fillRect/>
          </a:stretch>
        </p:blipFill>
        <p:spPr>
          <a:xfrm>
            <a:off x="1370600" y="2651875"/>
            <a:ext cx="6859000" cy="1867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8"/>
          <p:cNvSpPr txBox="1"/>
          <p:nvPr>
            <p:ph idx="1" type="body"/>
          </p:nvPr>
        </p:nvSpPr>
        <p:spPr>
          <a:xfrm>
            <a:off x="1297500" y="694825"/>
            <a:ext cx="3647400" cy="3998400"/>
          </a:xfrm>
          <a:prstGeom prst="rect">
            <a:avLst/>
          </a:prstGeom>
        </p:spPr>
        <p:txBody>
          <a:bodyPr anchorCtr="0" anchor="t" bIns="91425" lIns="91425" spcFirstLastPara="1" rIns="91425" wrap="square" tIns="91425">
            <a:noAutofit/>
          </a:bodyPr>
          <a:lstStyle/>
          <a:p>
            <a:pPr indent="-336550" lvl="0" marL="457200" rtl="0" algn="just">
              <a:spcBef>
                <a:spcPts val="0"/>
              </a:spcBef>
              <a:spcAft>
                <a:spcPts val="0"/>
              </a:spcAft>
              <a:buSzPts val="1700"/>
              <a:buFont typeface="Source Sans Pro"/>
              <a:buChar char="★"/>
            </a:pPr>
            <a:r>
              <a:rPr lang="tr" sz="1700">
                <a:latin typeface="Source Sans Pro"/>
                <a:ea typeface="Source Sans Pro"/>
                <a:cs typeface="Source Sans Pro"/>
                <a:sym typeface="Source Sans Pro"/>
              </a:rPr>
              <a:t>Bundan sonra, ökaryotik hücreler de evrimlerini sürdürmüş, kloroplastların da evrimi sayesinde çok daha etkinleşmişlerdir. Bu ökaryotların bitkiler açısından en önemli adımlarından biri, 3 milyar ila 1.2 milyar yıl öncesi arasında evrimleşen </a:t>
            </a:r>
            <a:r>
              <a:rPr b="1" lang="tr" sz="1700">
                <a:latin typeface="Source Sans Pro"/>
                <a:ea typeface="Source Sans Pro"/>
                <a:cs typeface="Source Sans Pro"/>
                <a:sym typeface="Source Sans Pro"/>
              </a:rPr>
              <a:t>tek hücreli ökaryotik yeşil alglerdir</a:t>
            </a:r>
            <a:r>
              <a:rPr lang="tr" sz="1700">
                <a:latin typeface="Source Sans Pro"/>
                <a:ea typeface="Source Sans Pro"/>
                <a:cs typeface="Source Sans Pro"/>
                <a:sym typeface="Source Sans Pro"/>
              </a:rPr>
              <a:t>. İlk dönemlerine bu algler tabakalar halinde oluşmuş ve okyanus içi ve yüzeylerinde birikmişlerdir.</a:t>
            </a:r>
            <a:endParaRPr sz="1400">
              <a:latin typeface="Source Sans Pro"/>
              <a:ea typeface="Source Sans Pro"/>
              <a:cs typeface="Source Sans Pro"/>
              <a:sym typeface="Source Sans Pro"/>
            </a:endParaRPr>
          </a:p>
        </p:txBody>
      </p:sp>
      <p:pic>
        <p:nvPicPr>
          <p:cNvPr id="222" name="Google Shape;222;p28"/>
          <p:cNvPicPr preferRelativeResize="0"/>
          <p:nvPr/>
        </p:nvPicPr>
        <p:blipFill>
          <a:blip r:embed="rId3">
            <a:alphaModFix/>
          </a:blip>
          <a:stretch>
            <a:fillRect/>
          </a:stretch>
        </p:blipFill>
        <p:spPr>
          <a:xfrm>
            <a:off x="5196575" y="848225"/>
            <a:ext cx="3123248" cy="3845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9"/>
          <p:cNvSpPr txBox="1"/>
          <p:nvPr>
            <p:ph idx="1" type="body"/>
          </p:nvPr>
        </p:nvSpPr>
        <p:spPr>
          <a:xfrm>
            <a:off x="1297500" y="640675"/>
            <a:ext cx="7038900" cy="3934500"/>
          </a:xfrm>
          <a:prstGeom prst="rect">
            <a:avLst/>
          </a:prstGeom>
        </p:spPr>
        <p:txBody>
          <a:bodyPr anchorCtr="0" anchor="t" bIns="91425" lIns="91425" spcFirstLastPara="1" rIns="91425" wrap="square" tIns="91425">
            <a:normAutofit/>
          </a:bodyPr>
          <a:lstStyle/>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Daha sonraları, Kambriyen Patlaması dediğimiz dönem öncesi, sırası ve sonrasında, çok hücrelilik gelişmeye başlamıştır. </a:t>
            </a:r>
            <a:endParaRPr sz="2000">
              <a:latin typeface="Source Sans Pro"/>
              <a:ea typeface="Source Sans Pro"/>
              <a:cs typeface="Source Sans Pro"/>
              <a:sym typeface="Source Sans Pro"/>
            </a:endParaRPr>
          </a:p>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Bundan 450 milyon yıl önce, Ordovisyen Dönemi'nde ilk defa bitkiler karaya çıkmaya başlarlar ve buldukları engin, boş alanlarda hızla yayılmaya ve evrimleşmeye başlarlar. </a:t>
            </a:r>
            <a:endParaRPr sz="2000">
              <a:latin typeface="Source Sans Pro"/>
              <a:ea typeface="Source Sans Pro"/>
              <a:cs typeface="Source Sans Pro"/>
              <a:sym typeface="Source Sans Pro"/>
            </a:endParaRPr>
          </a:p>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420 milyon yıl önce Silüryen Dönem'de ise evrim hızlarının doruğuna ulaşırlar ve inanılmaz bir hızla çeşitlenirler. </a:t>
            </a:r>
            <a:endParaRPr sz="2000">
              <a:latin typeface="Source Sans Pro"/>
              <a:ea typeface="Source Sans Pro"/>
              <a:cs typeface="Source Sans Pro"/>
              <a:sym typeface="Source Sans Pro"/>
            </a:endParaRPr>
          </a:p>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Bu çeşitlenme, İskoçya'da bulunan Rhynie Silisi denen fosil yatağında çok net bir şekilde görülmektedir.</a:t>
            </a:r>
            <a:endParaRPr sz="1700">
              <a:latin typeface="Source Sans Pro"/>
              <a:ea typeface="Source Sans Pro"/>
              <a:cs typeface="Source Sans Pro"/>
              <a:sym typeface="Source Sans Pr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0"/>
          <p:cNvSpPr txBox="1"/>
          <p:nvPr>
            <p:ph idx="1" type="body"/>
          </p:nvPr>
        </p:nvSpPr>
        <p:spPr>
          <a:xfrm>
            <a:off x="1297500" y="604575"/>
            <a:ext cx="7038900" cy="3874200"/>
          </a:xfrm>
          <a:prstGeom prst="rect">
            <a:avLst/>
          </a:prstGeom>
        </p:spPr>
        <p:txBody>
          <a:bodyPr anchorCtr="0" anchor="t" bIns="91425" lIns="91425" spcFirstLastPara="1" rIns="91425" wrap="square" tIns="91425">
            <a:noAutofit/>
          </a:bodyPr>
          <a:lstStyle/>
          <a:p>
            <a:pPr indent="-374650" lvl="0" marL="457200" rtl="0" algn="just">
              <a:spcBef>
                <a:spcPts val="0"/>
              </a:spcBef>
              <a:spcAft>
                <a:spcPts val="0"/>
              </a:spcAft>
              <a:buSzPts val="2300"/>
              <a:buFont typeface="Source Sans Pro"/>
              <a:buChar char="❏"/>
            </a:pPr>
            <a:r>
              <a:rPr lang="tr" sz="2300">
                <a:latin typeface="Source Sans Pro"/>
                <a:ea typeface="Source Sans Pro"/>
                <a:cs typeface="Source Sans Pro"/>
                <a:sym typeface="Source Sans Pro"/>
              </a:rPr>
              <a:t>Günümüzden 370 milyon yıl kadar önce, Orta Devonyen Dönem'de ise günümüzdeki bitkilerin çoğu ve ataları evrimleşerek ortaya çıkmıştır. </a:t>
            </a:r>
            <a:endParaRPr sz="2300">
              <a:latin typeface="Source Sans Pro"/>
              <a:ea typeface="Source Sans Pro"/>
              <a:cs typeface="Source Sans Pro"/>
              <a:sym typeface="Source Sans Pro"/>
            </a:endParaRPr>
          </a:p>
          <a:p>
            <a:pPr indent="-374650" lvl="0" marL="457200" rtl="0" algn="just">
              <a:spcBef>
                <a:spcPts val="0"/>
              </a:spcBef>
              <a:spcAft>
                <a:spcPts val="0"/>
              </a:spcAft>
              <a:buSzPts val="2300"/>
              <a:buFont typeface="Source Sans Pro"/>
              <a:buChar char="❏"/>
            </a:pPr>
            <a:r>
              <a:rPr lang="tr" sz="2300">
                <a:latin typeface="Source Sans Pro"/>
                <a:ea typeface="Source Sans Pro"/>
                <a:cs typeface="Source Sans Pro"/>
                <a:sym typeface="Source Sans Pro"/>
              </a:rPr>
              <a:t>Bu dönemde kökler ve yapraklar oluşmaya başlamıştır. </a:t>
            </a:r>
            <a:endParaRPr sz="2300">
              <a:latin typeface="Source Sans Pro"/>
              <a:ea typeface="Source Sans Pro"/>
              <a:cs typeface="Source Sans Pro"/>
              <a:sym typeface="Source Sans Pro"/>
            </a:endParaRPr>
          </a:p>
          <a:p>
            <a:pPr indent="-374650" lvl="0" marL="457200" rtl="0" algn="just">
              <a:spcBef>
                <a:spcPts val="0"/>
              </a:spcBef>
              <a:spcAft>
                <a:spcPts val="0"/>
              </a:spcAft>
              <a:buSzPts val="2300"/>
              <a:buFont typeface="Source Sans Pro"/>
              <a:buChar char="❏"/>
            </a:pPr>
            <a:r>
              <a:rPr lang="tr" sz="2300">
                <a:latin typeface="Source Sans Pro"/>
                <a:ea typeface="Source Sans Pro"/>
                <a:cs typeface="Source Sans Pro"/>
                <a:sym typeface="Source Sans Pro"/>
              </a:rPr>
              <a:t>350 milyon yıl öncesindeyse tohumlar ve tohumlu bitkiler evrimleşmeye başlamıştır. </a:t>
            </a:r>
            <a:endParaRPr sz="2300">
              <a:latin typeface="Source Sans Pro"/>
              <a:ea typeface="Source Sans Pro"/>
              <a:cs typeface="Source Sans Pro"/>
              <a:sym typeface="Source Sans Pro"/>
            </a:endParaRPr>
          </a:p>
          <a:p>
            <a:pPr indent="-374650" lvl="0" marL="457200" rtl="0" algn="just">
              <a:spcBef>
                <a:spcPts val="0"/>
              </a:spcBef>
              <a:spcAft>
                <a:spcPts val="0"/>
              </a:spcAft>
              <a:buSzPts val="2300"/>
              <a:buFont typeface="Source Sans Pro"/>
              <a:buChar char="❏"/>
            </a:pPr>
            <a:r>
              <a:rPr lang="tr" sz="2300">
                <a:latin typeface="Source Sans Pro"/>
                <a:ea typeface="Source Sans Pro"/>
                <a:cs typeface="Source Sans Pro"/>
                <a:sym typeface="Source Sans Pro"/>
              </a:rPr>
              <a:t>Tohumların evrimi ve karmaşıklaşma sayesinde uzun ağaçlar evrimleşmeyi başarmış ve ayakta kalabilmeye başlamıştır.</a:t>
            </a:r>
            <a:endParaRPr sz="2000">
              <a:latin typeface="Source Sans Pro"/>
              <a:ea typeface="Source Sans Pro"/>
              <a:cs typeface="Source Sans Pro"/>
              <a:sym typeface="Source Sans Pr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1"/>
          <p:cNvSpPr txBox="1"/>
          <p:nvPr>
            <p:ph idx="1" type="body"/>
          </p:nvPr>
        </p:nvSpPr>
        <p:spPr>
          <a:xfrm>
            <a:off x="1297500" y="586550"/>
            <a:ext cx="7038900" cy="38922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SzPts val="2200"/>
              <a:buFont typeface="Source Sans Pro"/>
              <a:buChar char="❏"/>
            </a:pPr>
            <a:r>
              <a:rPr lang="tr" sz="2200">
                <a:latin typeface="Source Sans Pro"/>
                <a:ea typeface="Source Sans Pro"/>
                <a:cs typeface="Source Sans Pro"/>
                <a:sym typeface="Source Sans Pro"/>
              </a:rPr>
              <a:t>Bitkilerin evrimini, Permiyen-Triyasik Kitlesel Yok Oluşu dahi durduramamıştır. </a:t>
            </a:r>
            <a:endParaRPr sz="2200">
              <a:latin typeface="Source Sans Pro"/>
              <a:ea typeface="Source Sans Pro"/>
              <a:cs typeface="Source Sans Pro"/>
              <a:sym typeface="Source Sans Pro"/>
            </a:endParaRPr>
          </a:p>
          <a:p>
            <a:pPr indent="-368300" lvl="0" marL="457200" rtl="0" algn="just">
              <a:spcBef>
                <a:spcPts val="0"/>
              </a:spcBef>
              <a:spcAft>
                <a:spcPts val="0"/>
              </a:spcAft>
              <a:buSzPts val="2200"/>
              <a:buFont typeface="Source Sans Pro"/>
              <a:buChar char="❏"/>
            </a:pPr>
            <a:r>
              <a:rPr lang="tr" sz="2200">
                <a:latin typeface="Source Sans Pro"/>
                <a:ea typeface="Source Sans Pro"/>
                <a:cs typeface="Source Sans Pro"/>
                <a:sym typeface="Source Sans Pro"/>
              </a:rPr>
              <a:t>Günümüzden 251.4 milyon yıl önce gerçekleşen ve denizlerdeki türlerin %96'sını, karasal omurgalı hayvanların %70'ini, böcek türlerinin bir kısmını yok eden bu kitlesel yok oluş, bitkileri göreceli olarak az etkilemiştir. </a:t>
            </a:r>
            <a:endParaRPr sz="2200">
              <a:latin typeface="Source Sans Pro"/>
              <a:ea typeface="Source Sans Pro"/>
              <a:cs typeface="Source Sans Pro"/>
              <a:sym typeface="Source Sans Pro"/>
            </a:endParaRPr>
          </a:p>
          <a:p>
            <a:pPr indent="-368300" lvl="0" marL="457200" rtl="0" algn="just">
              <a:spcBef>
                <a:spcPts val="0"/>
              </a:spcBef>
              <a:spcAft>
                <a:spcPts val="0"/>
              </a:spcAft>
              <a:buSzPts val="2200"/>
              <a:buFont typeface="Source Sans Pro"/>
              <a:buChar char="❏"/>
            </a:pPr>
            <a:r>
              <a:rPr lang="tr" sz="2200">
                <a:latin typeface="Source Sans Pro"/>
                <a:ea typeface="Source Sans Pro"/>
                <a:cs typeface="Source Sans Pro"/>
                <a:sym typeface="Source Sans Pro"/>
              </a:rPr>
              <a:t>En büyük etkisi, bitkilerin organizasyonlarının değişmesi üzerinde olmuştur.</a:t>
            </a:r>
            <a:endParaRPr sz="1900">
              <a:latin typeface="Source Sans Pro"/>
              <a:ea typeface="Source Sans Pro"/>
              <a:cs typeface="Source Sans Pro"/>
              <a:sym typeface="Source Sans Pr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2"/>
          <p:cNvSpPr txBox="1"/>
          <p:nvPr>
            <p:ph idx="1" type="body"/>
          </p:nvPr>
        </p:nvSpPr>
        <p:spPr>
          <a:xfrm>
            <a:off x="1297500" y="604575"/>
            <a:ext cx="7329300" cy="3874200"/>
          </a:xfrm>
          <a:prstGeom prst="rect">
            <a:avLst/>
          </a:prstGeom>
        </p:spPr>
        <p:txBody>
          <a:bodyPr anchorCtr="0" anchor="t" bIns="91425" lIns="91425" spcFirstLastPara="1" rIns="91425" wrap="square" tIns="91425">
            <a:noAutofit/>
          </a:bodyPr>
          <a:lstStyle/>
          <a:p>
            <a:pPr indent="-361950" lvl="0" marL="457200" rtl="0" algn="just">
              <a:spcBef>
                <a:spcPts val="0"/>
              </a:spcBef>
              <a:spcAft>
                <a:spcPts val="0"/>
              </a:spcAft>
              <a:buSzPts val="2100"/>
              <a:buFont typeface="Source Sans Pro"/>
              <a:buChar char="❏"/>
            </a:pPr>
            <a:r>
              <a:rPr lang="tr" sz="2100">
                <a:latin typeface="Source Sans Pro"/>
                <a:ea typeface="Source Sans Pro"/>
                <a:cs typeface="Source Sans Pro"/>
                <a:sym typeface="Source Sans Pro"/>
              </a:rPr>
              <a:t>Günümüzden 200 milyon yıl öncesinde, Triyasik Dönem'de ise ilk defa çiçekli bitkiler evrimleşmeye başlamıştır. </a:t>
            </a:r>
            <a:endParaRPr sz="2100">
              <a:latin typeface="Source Sans Pro"/>
              <a:ea typeface="Source Sans Pro"/>
              <a:cs typeface="Source Sans Pro"/>
              <a:sym typeface="Source Sans Pro"/>
            </a:endParaRPr>
          </a:p>
          <a:p>
            <a:pPr indent="-361950" lvl="0" marL="457200" rtl="0" algn="just">
              <a:spcBef>
                <a:spcPts val="0"/>
              </a:spcBef>
              <a:spcAft>
                <a:spcPts val="0"/>
              </a:spcAft>
              <a:buSzPts val="2100"/>
              <a:buFont typeface="Source Sans Pro"/>
              <a:buChar char="❏"/>
            </a:pPr>
            <a:r>
              <a:rPr lang="tr" sz="2100">
                <a:latin typeface="Source Sans Pro"/>
                <a:ea typeface="Source Sans Pro"/>
                <a:cs typeface="Source Sans Pro"/>
                <a:sym typeface="Source Sans Pro"/>
              </a:rPr>
              <a:t>Bu evrimleri günümüzden 140 milyon yıl öncesi ile 65 milyon yıl öncesi arasını kapsayan Kretase Dönem'de ve 65 milyon yıl öncesiyle 2 milyon yıl öncesine kadar süren Tersiyer Dönem'de tavan yapmış, son derece hızlanmış ve çeşitlenmiştir. </a:t>
            </a:r>
            <a:endParaRPr sz="2100">
              <a:latin typeface="Source Sans Pro"/>
              <a:ea typeface="Source Sans Pro"/>
              <a:cs typeface="Source Sans Pro"/>
              <a:sym typeface="Source Sans Pro"/>
            </a:endParaRPr>
          </a:p>
          <a:p>
            <a:pPr indent="-361950" lvl="0" marL="457200" rtl="0" algn="just">
              <a:spcBef>
                <a:spcPts val="0"/>
              </a:spcBef>
              <a:spcAft>
                <a:spcPts val="0"/>
              </a:spcAft>
              <a:buSzPts val="2100"/>
              <a:buFont typeface="Source Sans Pro"/>
              <a:buChar char="❏"/>
            </a:pPr>
            <a:r>
              <a:rPr lang="tr" sz="2100">
                <a:latin typeface="Source Sans Pro"/>
                <a:ea typeface="Source Sans Pro"/>
                <a:cs typeface="Source Sans Pro"/>
                <a:sym typeface="Source Sans Pro"/>
              </a:rPr>
              <a:t>Erken Kretase Dönem'de, günümüzden 130 milyon yıl öncesinde, ilk defa günümüzdeki çiçeklere benzeyen yapılar fosilleşmiştir.</a:t>
            </a:r>
            <a:endParaRPr sz="1800">
              <a:latin typeface="Source Sans Pro"/>
              <a:ea typeface="Source Sans Pro"/>
              <a:cs typeface="Source Sans Pro"/>
              <a:sym typeface="Source Sans Pr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3"/>
          <p:cNvSpPr txBox="1"/>
          <p:nvPr>
            <p:ph idx="1" type="body"/>
          </p:nvPr>
        </p:nvSpPr>
        <p:spPr>
          <a:xfrm>
            <a:off x="1297500" y="667750"/>
            <a:ext cx="7038900" cy="3810900"/>
          </a:xfrm>
          <a:prstGeom prst="rect">
            <a:avLst/>
          </a:prstGeom>
        </p:spPr>
        <p:txBody>
          <a:bodyPr anchorCtr="0" anchor="t" bIns="91425" lIns="91425" spcFirstLastPara="1" rIns="91425" wrap="square" tIns="91425">
            <a:normAutofit/>
          </a:bodyPr>
          <a:lstStyle/>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Günümüzden 40 milyon yıl önce, ilk defa otlar evrimleşmiş ve çok yüksek bir başarıyla ulaşarak Dünya'nın dört bir yanına yayılmışlardır. </a:t>
            </a:r>
            <a:endParaRPr sz="2000">
              <a:latin typeface="Source Sans Pro"/>
              <a:ea typeface="Source Sans Pro"/>
              <a:cs typeface="Source Sans Pro"/>
              <a:sym typeface="Source Sans Pro"/>
            </a:endParaRPr>
          </a:p>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Bu başarılarının arkasında;</a:t>
            </a:r>
            <a:endParaRPr sz="2000">
              <a:latin typeface="Source Sans Pro"/>
              <a:ea typeface="Source Sans Pro"/>
              <a:cs typeface="Source Sans Pro"/>
              <a:sym typeface="Source Sans Pro"/>
            </a:endParaRPr>
          </a:p>
          <a:p>
            <a:pPr indent="0" lvl="0" marL="457200" rtl="0" algn="just">
              <a:spcBef>
                <a:spcPts val="1200"/>
              </a:spcBef>
              <a:spcAft>
                <a:spcPts val="0"/>
              </a:spcAft>
              <a:buNone/>
            </a:pPr>
            <a:r>
              <a:rPr lang="tr" sz="2000">
                <a:latin typeface="Source Sans Pro"/>
                <a:ea typeface="Source Sans Pro"/>
                <a:cs typeface="Source Sans Pro"/>
                <a:sym typeface="Source Sans Pro"/>
              </a:rPr>
              <a:t>- B</a:t>
            </a:r>
            <a:r>
              <a:rPr lang="tr" sz="2000">
                <a:latin typeface="Source Sans Pro"/>
                <a:ea typeface="Source Sans Pro"/>
                <a:cs typeface="Source Sans Pro"/>
                <a:sym typeface="Source Sans Pro"/>
              </a:rPr>
              <a:t>oyutlarının küçük olması</a:t>
            </a:r>
            <a:endParaRPr sz="2000">
              <a:latin typeface="Source Sans Pro"/>
              <a:ea typeface="Source Sans Pro"/>
              <a:cs typeface="Source Sans Pro"/>
              <a:sym typeface="Source Sans Pro"/>
            </a:endParaRPr>
          </a:p>
          <a:p>
            <a:pPr indent="0" lvl="0" marL="457200" rtl="0" algn="just">
              <a:spcBef>
                <a:spcPts val="1200"/>
              </a:spcBef>
              <a:spcAft>
                <a:spcPts val="0"/>
              </a:spcAft>
              <a:buNone/>
            </a:pPr>
            <a:r>
              <a:rPr lang="tr" sz="2000">
                <a:latin typeface="Source Sans Pro"/>
                <a:ea typeface="Source Sans Pro"/>
                <a:cs typeface="Source Sans Pro"/>
                <a:sym typeface="Source Sans Pro"/>
              </a:rPr>
              <a:t>- Düşük karbondioksit seviyelerinde hayatta kalabilmeleri, </a:t>
            </a:r>
            <a:endParaRPr sz="2000">
              <a:latin typeface="Source Sans Pro"/>
              <a:ea typeface="Source Sans Pro"/>
              <a:cs typeface="Source Sans Pro"/>
              <a:sym typeface="Source Sans Pro"/>
            </a:endParaRPr>
          </a:p>
          <a:p>
            <a:pPr indent="0" lvl="0" marL="457200" rtl="0" algn="just">
              <a:spcBef>
                <a:spcPts val="1200"/>
              </a:spcBef>
              <a:spcAft>
                <a:spcPts val="1200"/>
              </a:spcAft>
              <a:buNone/>
            </a:pPr>
            <a:r>
              <a:rPr lang="tr" sz="2000">
                <a:latin typeface="Source Sans Pro"/>
                <a:ea typeface="Source Sans Pro"/>
                <a:cs typeface="Source Sans Pro"/>
                <a:sym typeface="Source Sans Pro"/>
              </a:rPr>
              <a:t>vs. yatmaktadır.</a:t>
            </a:r>
            <a:endParaRPr sz="1700">
              <a:latin typeface="Source Sans Pro"/>
              <a:ea typeface="Source Sans Pro"/>
              <a:cs typeface="Source Sans Pro"/>
              <a:sym typeface="Source Sans Pr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253" name="Google Shape;253;p3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4" name="Google Shape;254;p34"/>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